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6" r:id="rId2"/>
    <p:sldId id="297" r:id="rId3"/>
    <p:sldId id="298" r:id="rId4"/>
    <p:sldId id="299" r:id="rId5"/>
    <p:sldId id="300" r:id="rId6"/>
    <p:sldId id="301" r:id="rId7"/>
    <p:sldId id="302"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286" r:id="rId23"/>
    <p:sldId id="287" r:id="rId24"/>
    <p:sldId id="288" r:id="rId25"/>
    <p:sldId id="289" r:id="rId26"/>
    <p:sldId id="293" r:id="rId27"/>
    <p:sldId id="290" r:id="rId28"/>
    <p:sldId id="291" r:id="rId29"/>
    <p:sldId id="294" r:id="rId30"/>
    <p:sldId id="317" r:id="rId31"/>
    <p:sldId id="318" r:id="rId32"/>
    <p:sldId id="319" r:id="rId33"/>
    <p:sldId id="320" r:id="rId34"/>
    <p:sldId id="336" r:id="rId35"/>
    <p:sldId id="335" r:id="rId36"/>
    <p:sldId id="285" r:id="rId37"/>
    <p:sldId id="28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34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54" autoAdjust="0"/>
  </p:normalViewPr>
  <p:slideViewPr>
    <p:cSldViewPr snapToGrid="0">
      <p:cViewPr varScale="1">
        <p:scale>
          <a:sx n="64" d="100"/>
          <a:sy n="64" d="100"/>
        </p:scale>
        <p:origin x="12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hwqhx\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搜索</a:t>
            </a:r>
            <a:r>
              <a:rPr lang="en-US" altLang="zh-CN"/>
              <a:t>/</a:t>
            </a:r>
            <a:r>
              <a:rPr lang="zh-CN" altLang="en-US"/>
              <a:t>手机搜索用户规模及使用率</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Sheet2!$A$7</c:f>
              <c:strCache>
                <c:ptCount val="1"/>
                <c:pt idx="0">
                  <c:v>搜索用户规模(万人)</c:v>
                </c:pt>
              </c:strCache>
            </c:strRef>
          </c:tx>
          <c:spPr>
            <a:solidFill>
              <a:schemeClr val="accent1"/>
            </a:solidFill>
            <a:ln>
              <a:noFill/>
            </a:ln>
            <a:effectLst/>
          </c:spPr>
          <c:invertIfNegative val="0"/>
          <c:cat>
            <c:numRef>
              <c:f>Sheet2!$B$6:$C$6</c:f>
              <c:numCache>
                <c:formatCode>General</c:formatCode>
                <c:ptCount val="2"/>
                <c:pt idx="0">
                  <c:v>2015</c:v>
                </c:pt>
                <c:pt idx="1">
                  <c:v>2016</c:v>
                </c:pt>
              </c:numCache>
            </c:numRef>
          </c:cat>
          <c:val>
            <c:numRef>
              <c:f>Sheet2!$B$7:$C$7</c:f>
              <c:numCache>
                <c:formatCode>General</c:formatCode>
                <c:ptCount val="2"/>
                <c:pt idx="0">
                  <c:v>56623</c:v>
                </c:pt>
                <c:pt idx="1">
                  <c:v>59258</c:v>
                </c:pt>
              </c:numCache>
            </c:numRef>
          </c:val>
        </c:ser>
        <c:ser>
          <c:idx val="1"/>
          <c:order val="1"/>
          <c:tx>
            <c:strRef>
              <c:f>Sheet2!$A$8</c:f>
              <c:strCache>
                <c:ptCount val="1"/>
                <c:pt idx="0">
                  <c:v>手机搜索用户规模(万人)</c:v>
                </c:pt>
              </c:strCache>
            </c:strRef>
          </c:tx>
          <c:spPr>
            <a:solidFill>
              <a:schemeClr val="accent2"/>
            </a:solidFill>
            <a:ln>
              <a:noFill/>
            </a:ln>
            <a:effectLst/>
          </c:spPr>
          <c:invertIfNegative val="0"/>
          <c:cat>
            <c:numRef>
              <c:f>Sheet2!$B$6:$C$6</c:f>
              <c:numCache>
                <c:formatCode>General</c:formatCode>
                <c:ptCount val="2"/>
                <c:pt idx="0">
                  <c:v>2015</c:v>
                </c:pt>
                <c:pt idx="1">
                  <c:v>2016</c:v>
                </c:pt>
              </c:numCache>
            </c:numRef>
          </c:cat>
          <c:val>
            <c:numRef>
              <c:f>Sheet2!$B$8:$C$8</c:f>
              <c:numCache>
                <c:formatCode>General</c:formatCode>
                <c:ptCount val="2"/>
                <c:pt idx="0">
                  <c:v>47784</c:v>
                </c:pt>
                <c:pt idx="1">
                  <c:v>52409</c:v>
                </c:pt>
              </c:numCache>
            </c:numRef>
          </c:val>
        </c:ser>
        <c:dLbls>
          <c:showLegendKey val="0"/>
          <c:showVal val="0"/>
          <c:showCatName val="0"/>
          <c:showSerName val="0"/>
          <c:showPercent val="0"/>
          <c:showBubbleSize val="0"/>
        </c:dLbls>
        <c:gapWidth val="219"/>
        <c:overlap val="-27"/>
        <c:axId val="137543408"/>
        <c:axId val="137543968"/>
      </c:barChart>
      <c:lineChart>
        <c:grouping val="standard"/>
        <c:varyColors val="0"/>
        <c:ser>
          <c:idx val="2"/>
          <c:order val="2"/>
          <c:tx>
            <c:strRef>
              <c:f>Sheet2!$A$9</c:f>
              <c:strCache>
                <c:ptCount val="1"/>
                <c:pt idx="0">
                  <c:v>搜索使用率(占网民比例)</c:v>
                </c:pt>
              </c:strCache>
            </c:strRef>
          </c:tx>
          <c:spPr>
            <a:ln w="28575" cap="rnd">
              <a:solidFill>
                <a:schemeClr val="accent3"/>
              </a:solidFill>
              <a:round/>
            </a:ln>
            <a:effectLst/>
          </c:spPr>
          <c:marker>
            <c:symbol val="none"/>
          </c:marker>
          <c:cat>
            <c:numRef>
              <c:f>Sheet2!$B$6:$C$6</c:f>
              <c:numCache>
                <c:formatCode>General</c:formatCode>
                <c:ptCount val="2"/>
                <c:pt idx="0">
                  <c:v>2015</c:v>
                </c:pt>
                <c:pt idx="1">
                  <c:v>2016</c:v>
                </c:pt>
              </c:numCache>
            </c:numRef>
          </c:cat>
          <c:val>
            <c:numRef>
              <c:f>Sheet2!$B$9:$C$9</c:f>
              <c:numCache>
                <c:formatCode>0.00%</c:formatCode>
                <c:ptCount val="2"/>
                <c:pt idx="0">
                  <c:v>0.82299999999999995</c:v>
                </c:pt>
                <c:pt idx="1">
                  <c:v>0.83499999999999996</c:v>
                </c:pt>
              </c:numCache>
            </c:numRef>
          </c:val>
          <c:smooth val="0"/>
        </c:ser>
        <c:ser>
          <c:idx val="3"/>
          <c:order val="3"/>
          <c:tx>
            <c:strRef>
              <c:f>Sheet2!$A$10</c:f>
              <c:strCache>
                <c:ptCount val="1"/>
                <c:pt idx="0">
                  <c:v>手机搜索使用率(占手机网民比例)</c:v>
                </c:pt>
              </c:strCache>
            </c:strRef>
          </c:tx>
          <c:spPr>
            <a:ln w="28575" cap="rnd">
              <a:solidFill>
                <a:schemeClr val="accent4"/>
              </a:solidFill>
              <a:round/>
            </a:ln>
            <a:effectLst/>
          </c:spPr>
          <c:marker>
            <c:symbol val="none"/>
          </c:marker>
          <c:cat>
            <c:numRef>
              <c:f>Sheet2!$B$6:$C$6</c:f>
              <c:numCache>
                <c:formatCode>General</c:formatCode>
                <c:ptCount val="2"/>
                <c:pt idx="0">
                  <c:v>2015</c:v>
                </c:pt>
                <c:pt idx="1">
                  <c:v>2016</c:v>
                </c:pt>
              </c:numCache>
            </c:numRef>
          </c:cat>
          <c:val>
            <c:numRef>
              <c:f>Sheet2!$B$10:$C$10</c:f>
              <c:numCache>
                <c:formatCode>0.00%</c:formatCode>
                <c:ptCount val="2"/>
                <c:pt idx="0">
                  <c:v>0.77100000000000002</c:v>
                </c:pt>
                <c:pt idx="1">
                  <c:v>0.79800000000000004</c:v>
                </c:pt>
              </c:numCache>
            </c:numRef>
          </c:val>
          <c:smooth val="0"/>
        </c:ser>
        <c:dLbls>
          <c:showLegendKey val="0"/>
          <c:showVal val="0"/>
          <c:showCatName val="0"/>
          <c:showSerName val="0"/>
          <c:showPercent val="0"/>
          <c:showBubbleSize val="0"/>
        </c:dLbls>
        <c:marker val="1"/>
        <c:smooth val="0"/>
        <c:axId val="137545088"/>
        <c:axId val="137544528"/>
      </c:lineChart>
      <c:catAx>
        <c:axId val="13754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543968"/>
        <c:crosses val="autoZero"/>
        <c:auto val="1"/>
        <c:lblAlgn val="ctr"/>
        <c:lblOffset val="100"/>
        <c:noMultiLvlLbl val="0"/>
      </c:catAx>
      <c:valAx>
        <c:axId val="137543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543408"/>
        <c:crosses val="autoZero"/>
        <c:crossBetween val="between"/>
      </c:valAx>
      <c:valAx>
        <c:axId val="137544528"/>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545088"/>
        <c:crosses val="max"/>
        <c:crossBetween val="between"/>
      </c:valAx>
      <c:catAx>
        <c:axId val="137545088"/>
        <c:scaling>
          <c:orientation val="minMax"/>
        </c:scaling>
        <c:delete val="1"/>
        <c:axPos val="b"/>
        <c:numFmt formatCode="General" sourceLinked="1"/>
        <c:majorTickMark val="none"/>
        <c:minorTickMark val="none"/>
        <c:tickLblPos val="nextTo"/>
        <c:crossAx val="137544528"/>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A6297-B8C8-47FD-893C-27DB6BD543EF}"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4694C-BDF7-4377-AC5B-A410A2299248}" type="slidenum">
              <a:rPr lang="zh-CN" altLang="en-US" smtClean="0"/>
              <a:t>‹#›</a:t>
            </a:fld>
            <a:endParaRPr lang="zh-CN" altLang="en-US"/>
          </a:p>
        </p:txBody>
      </p:sp>
    </p:spTree>
    <p:extLst>
      <p:ext uri="{BB962C8B-B14F-4D97-AF65-F5344CB8AC3E}">
        <p14:creationId xmlns:p14="http://schemas.microsoft.com/office/powerpoint/2010/main" val="236809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wangyi120.com/xb/azb/"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大家好，接下来为大家带来我们小组的展示。</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我是胡炘，我是周申豪，我是兰后。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展示开始之前，我先给大家讲个故事。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女孩在微信上认识了一个富二代，富二代给她买了很多东西，带着她去了很多地方，他们几乎玩遍了欧洲所有的国家，最后分开时男孩送给女孩一份礼物，并嘱咐她回家再打开。回到家后，女孩拆开了礼盒，发现里面竟是一套花寿衣，上面还放着一张纸，写着“欢迎来到</a:t>
            </a:r>
            <a:r>
              <a:rPr lang="zh-CN" altLang="en-US" sz="1200" b="0" i="0" u="none" strike="noStrike" kern="1200" dirty="0" smtClean="0">
                <a:solidFill>
                  <a:schemeClr val="tx1"/>
                </a:solidFill>
                <a:effectLst/>
                <a:latin typeface="+mn-lt"/>
                <a:ea typeface="+mn-ea"/>
                <a:cs typeface="+mn-cs"/>
                <a:hlinkClick r:id="rId3"/>
              </a:rPr>
              <a:t>艾滋病</a:t>
            </a:r>
            <a:r>
              <a:rPr lang="zh-CN" altLang="en-US" sz="1200" b="0" i="0" kern="1200" dirty="0" smtClean="0">
                <a:solidFill>
                  <a:schemeClr val="tx1"/>
                </a:solidFill>
                <a:effectLst/>
                <a:latin typeface="+mn-lt"/>
                <a:ea typeface="+mn-ea"/>
                <a:cs typeface="+mn-cs"/>
              </a:rPr>
              <a:t>的世界”！</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今天，我们就将带领大家走入艾滋病的世界。接下来，我们将从以下五个方面来进行展示。</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269465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由于我们是想用关键词去预测发病数，那需要关键词数据先行或者一致于发病数数据，当时差数</a:t>
            </a:r>
            <a:r>
              <a:rPr lang="en-US" altLang="zh-CN" smtClean="0"/>
              <a:t>L</a:t>
            </a:r>
            <a:r>
              <a:rPr lang="zh-CN" altLang="en-US" smtClean="0"/>
              <a:t>小于等于</a:t>
            </a:r>
            <a:r>
              <a:rPr lang="en-US" altLang="zh-CN" smtClean="0"/>
              <a:t>0</a:t>
            </a:r>
            <a:r>
              <a:rPr lang="zh-CN" altLang="en-US" smtClean="0"/>
              <a:t>时，表示时间上的先行或一致关系，保留这些关键词，剔除滞后的关键词。</a:t>
            </a:r>
            <a:endParaRPr lang="en-US" altLang="zh-CN" smtClean="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12</a:t>
            </a:fld>
            <a:endParaRPr lang="zh-CN" altLang="en-US"/>
          </a:p>
        </p:txBody>
      </p:sp>
    </p:spTree>
    <p:extLst>
      <p:ext uri="{BB962C8B-B14F-4D97-AF65-F5344CB8AC3E}">
        <p14:creationId xmlns:p14="http://schemas.microsoft.com/office/powerpoint/2010/main" val="16946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由于关键词之间存在信息重叠问题，那我们又做了一次</a:t>
            </a:r>
            <a:r>
              <a:rPr lang="zh-CN" altLang="en-US" smtClean="0"/>
              <a:t>逐步回归筛选，</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最终我们筛选出</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13</a:t>
            </a:fld>
            <a:endParaRPr lang="zh-CN" altLang="en-US"/>
          </a:p>
        </p:txBody>
      </p:sp>
    </p:spTree>
    <p:extLst>
      <p:ext uri="{BB962C8B-B14F-4D97-AF65-F5344CB8AC3E}">
        <p14:creationId xmlns:p14="http://schemas.microsoft.com/office/powerpoint/2010/main" val="421007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这张</a:t>
            </a:r>
            <a:r>
              <a:rPr lang="en-US" altLang="zh-CN" smtClean="0"/>
              <a:t>PPT</a:t>
            </a:r>
            <a:r>
              <a:rPr lang="zh-CN" altLang="en-US" smtClean="0"/>
              <a:t>展示的就是我们数据预处理后成果，最终得到的数据时间跨度是</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月，被解释变量是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r>
              <a:rPr lang="zh-CN" altLang="en-US" smtClean="0"/>
              <a:t>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r>
              <a:rPr lang="zh-CN" altLang="en-US" smtClean="0"/>
              <a:t>。那么这些预处理过后数据，就将用于我们后面建模。</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14</a:t>
            </a:fld>
            <a:endParaRPr lang="zh-CN" altLang="en-US"/>
          </a:p>
        </p:txBody>
      </p:sp>
    </p:spTree>
    <p:extLst>
      <p:ext uri="{BB962C8B-B14F-4D97-AF65-F5344CB8AC3E}">
        <p14:creationId xmlns:p14="http://schemas.microsoft.com/office/powerpoint/2010/main" val="62379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此前为大家分析过用搜索数据预测艾滋病病发数的</a:t>
            </a:r>
            <a:r>
              <a:rPr lang="zh-CN" altLang="en-US" sz="1200" kern="1200" smtClean="0">
                <a:solidFill>
                  <a:schemeClr val="tx1"/>
                </a:solidFill>
                <a:effectLst/>
                <a:latin typeface="+mn-lt"/>
                <a:ea typeface="+mn-ea"/>
                <a:cs typeface="+mn-cs"/>
              </a:rPr>
              <a:t>关联机制，那在这个理论前提下，我们建立了百度搜索指数预测模型。</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而具体的来讲，我们一共建立了三种百度搜索指数预测模型，那第一种用的是传统研究方法，叫综合搜索指数模型，那第二种和第三种是用的机器学习的方法，分别是</a:t>
            </a:r>
            <a:r>
              <a:rPr lang="en-US" altLang="zh-CN" smtClean="0"/>
              <a:t>BP</a:t>
            </a:r>
            <a:r>
              <a:rPr lang="zh-CN" altLang="en-US" smtClean="0"/>
              <a:t>神经网络和</a:t>
            </a:r>
            <a:r>
              <a:rPr lang="zh-CN" altLang="en-US" dirty="0" smtClean="0"/>
              <a:t>支持</a:t>
            </a:r>
            <a:r>
              <a:rPr lang="zh-CN" altLang="en-US" smtClean="0"/>
              <a:t>向量机。那三种方法具体如何实现，效果怎么样。哎我们先看第一个模型，综合搜索指数模型</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15</a:t>
            </a:fld>
            <a:endParaRPr lang="zh-CN" altLang="en-US"/>
          </a:p>
        </p:txBody>
      </p:sp>
    </p:spTree>
    <p:extLst>
      <p:ext uri="{BB962C8B-B14F-4D97-AF65-F5344CB8AC3E}">
        <p14:creationId xmlns:p14="http://schemas.microsoft.com/office/powerpoint/2010/main" val="176031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首先使用预处理后的数据，将筛选后的关键词按先行期期数与艾滋病病发数对齐，什么意思呢，</a:t>
            </a:r>
            <a:r>
              <a:rPr lang="en-US" altLang="zh-CN" smtClean="0"/>
              <a:t>【</a:t>
            </a:r>
            <a:r>
              <a:rPr lang="zh-CN" altLang="en-US" smtClean="0"/>
              <a:t>放图</a:t>
            </a:r>
            <a:r>
              <a:rPr lang="en-US" altLang="zh-CN" smtClean="0"/>
              <a:t>】</a:t>
            </a:r>
            <a:r>
              <a:rPr lang="zh-CN" altLang="en-US" smtClean="0"/>
              <a:t>大家可以看这张图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。通俗来讲，那我们要做的就是让关键词的数据和它所预测的那一个月的病发数数据保持在同一行，这个就是对齐操作</a:t>
            </a:r>
            <a:r>
              <a:rPr lang="en-US" altLang="zh-CN" smtClean="0"/>
              <a:t>【</a:t>
            </a:r>
            <a:r>
              <a:rPr lang="zh-CN" altLang="en-US" smtClean="0"/>
              <a:t>收图</a:t>
            </a:r>
            <a:r>
              <a:rPr lang="en-US" altLang="zh-CN" smtClean="0"/>
              <a:t>】</a:t>
            </a:r>
            <a:r>
              <a:rPr lang="zh-CN" altLang="en-US" smtClean="0"/>
              <a:t>。对齐之后，必然存在部分行有数据缺失，我们仅使用完整部分的数据，有</a:t>
            </a:r>
            <a:r>
              <a:rPr lang="en-US" altLang="zh-CN" smtClean="0"/>
              <a:t>55</a:t>
            </a:r>
            <a:r>
              <a:rPr lang="zh-CN" altLang="en-US" smtClean="0"/>
              <a:t>个月。对这</a:t>
            </a:r>
            <a:r>
              <a:rPr lang="en-US" altLang="zh-CN" smtClean="0"/>
              <a:t>55</a:t>
            </a:r>
            <a:r>
              <a:rPr lang="zh-CN" altLang="en-US" smtClean="0"/>
              <a:t>个月，按照公式，构建综合搜索指数</a:t>
            </a:r>
            <a:r>
              <a:rPr lang="en-US" altLang="zh-CN" smtClean="0"/>
              <a:t>Q</a:t>
            </a:r>
            <a:r>
              <a:rPr lang="zh-CN" altLang="en-US" smtClean="0"/>
              <a:t>，其实就是一个列向量。经过</a:t>
            </a:r>
            <a:r>
              <a:rPr lang="en-US" altLang="zh-CN" smtClean="0"/>
              <a:t>person</a:t>
            </a:r>
            <a:r>
              <a:rPr lang="zh-CN" altLang="en-US" smtClean="0"/>
              <a:t>相关性检验，综合搜索指数与发病数存在相关系数为</a:t>
            </a:r>
            <a:r>
              <a:rPr lang="en-US" altLang="zh-CN" smtClean="0"/>
              <a:t>0.662</a:t>
            </a:r>
            <a:r>
              <a:rPr lang="zh-CN" altLang="en-US" smtClean="0"/>
              <a:t>的相关关系。</a:t>
            </a: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16</a:t>
            </a:fld>
            <a:endParaRPr lang="zh-CN" altLang="en-US"/>
          </a:p>
        </p:txBody>
      </p:sp>
    </p:spTree>
    <p:extLst>
      <p:ext uri="{BB962C8B-B14F-4D97-AF65-F5344CB8AC3E}">
        <p14:creationId xmlns:p14="http://schemas.microsoft.com/office/powerpoint/2010/main" val="3724045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在具体建模前，</a:t>
                </a:r>
                <a:r>
                  <a:rPr lang="zh-CN" altLang="zh-CN" sz="1200" kern="1200" smtClean="0">
                    <a:solidFill>
                      <a:schemeClr val="tx1"/>
                    </a:solidFill>
                    <a:effectLst/>
                    <a:latin typeface="+mn-lt"/>
                    <a:ea typeface="+mn-ea"/>
                    <a:cs typeface="+mn-cs"/>
                  </a:rPr>
                  <a:t>考虑到</a:t>
                </a:r>
                <a:r>
                  <a:rPr lang="zh-CN" altLang="en-US" sz="1200" kern="1200" smtClean="0">
                    <a:solidFill>
                      <a:schemeClr val="tx1"/>
                    </a:solidFill>
                    <a:effectLst/>
                    <a:latin typeface="+mn-lt"/>
                    <a:ea typeface="+mn-ea"/>
                    <a:cs typeface="+mn-cs"/>
                  </a:rPr>
                  <a:t>我们</a:t>
                </a:r>
                <a:r>
                  <a:rPr lang="zh-CN" altLang="zh-CN" sz="1200" kern="1200" smtClean="0">
                    <a:solidFill>
                      <a:schemeClr val="tx1"/>
                    </a:solidFill>
                    <a:effectLst/>
                    <a:latin typeface="+mn-lt"/>
                    <a:ea typeface="+mn-ea"/>
                    <a:cs typeface="+mn-cs"/>
                  </a:rPr>
                  <a:t>使用</a:t>
                </a:r>
                <a:r>
                  <a:rPr lang="zh-CN" altLang="en-US" sz="1200" kern="1200" smtClean="0">
                    <a:solidFill>
                      <a:schemeClr val="tx1"/>
                    </a:solidFill>
                    <a:effectLst/>
                    <a:latin typeface="+mn-lt"/>
                    <a:ea typeface="+mn-ea"/>
                    <a:cs typeface="+mn-cs"/>
                  </a:rPr>
                  <a:t>是</a:t>
                </a:r>
                <a:r>
                  <a:rPr lang="zh-CN" altLang="zh-CN" sz="1200" kern="1200" smtClean="0">
                    <a:solidFill>
                      <a:schemeClr val="tx1"/>
                    </a:solidFill>
                    <a:effectLst/>
                    <a:latin typeface="+mn-lt"/>
                    <a:ea typeface="+mn-ea"/>
                    <a:cs typeface="+mn-cs"/>
                  </a:rPr>
                  <a:t>时间序列数据，需要检验其平稳性</a:t>
                </a:r>
                <a:r>
                  <a:rPr lang="zh-CN" altLang="en-US" sz="1200" kern="1200" smtClean="0">
                    <a:solidFill>
                      <a:schemeClr val="tx1"/>
                    </a:solidFill>
                    <a:effectLst/>
                    <a:latin typeface="+mn-lt"/>
                    <a:ea typeface="+mn-ea"/>
                    <a:cs typeface="+mn-cs"/>
                  </a:rPr>
                  <a:t>和协整关系。</a:t>
                </a:r>
                <a:endParaRPr lang="en-US" altLang="zh-CN" sz="1200" kern="120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考虑到本文使用数据为时间序列数据，需要检验其平稳性，并使用</a:t>
                </a:r>
                <a:r>
                  <a:rPr lang="en-US" altLang="zh-CN" sz="1200" kern="1200" smtClean="0">
                    <a:solidFill>
                      <a:schemeClr val="tx1"/>
                    </a:solidFill>
                    <a:effectLst/>
                    <a:latin typeface="+mn-lt"/>
                    <a:ea typeface="+mn-ea"/>
                    <a:cs typeface="+mn-cs"/>
                  </a:rPr>
                  <a:t>EG</a:t>
                </a:r>
                <a:r>
                  <a:rPr lang="zh-CN" altLang="zh-CN" sz="1200" kern="1200" smtClean="0">
                    <a:solidFill>
                      <a:schemeClr val="tx1"/>
                    </a:solidFill>
                    <a:effectLst/>
                    <a:latin typeface="+mn-lt"/>
                    <a:ea typeface="+mn-ea"/>
                    <a:cs typeface="+mn-cs"/>
                  </a:rPr>
                  <a:t>两步法考察它们之间是否存在协整关系。</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那检验结果是</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都是平稳序列，且</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存在协整关系。</a:t>
                </a:r>
                <a:endParaRPr lang="en-US" altLang="zh-CN" sz="1200" kern="1200" smtClean="0">
                  <a:solidFill>
                    <a:schemeClr val="tx1"/>
                  </a:solidFill>
                  <a:effectLst/>
                  <a:latin typeface="+mn-lt"/>
                  <a:ea typeface="+mn-ea"/>
                  <a:cs typeface="+mn-cs"/>
                </a:endParaRPr>
              </a:p>
              <a:p>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首先需确定</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序列是否为非平稳序列，即考察其单整阶数。检验结果表明，</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序列都是一阶单整的，即</a:t>
                </a:r>
                <a:r>
                  <a:rPr lang="en-US" altLang="zh-CN" sz="1200" kern="1200" smtClean="0">
                    <a:solidFill>
                      <a:schemeClr val="tx1"/>
                    </a:solidFill>
                    <a:effectLst/>
                    <a:latin typeface="+mn-lt"/>
                    <a:ea typeface="+mn-ea"/>
                    <a:cs typeface="+mn-cs"/>
                  </a:rPr>
                  <a:t>Y~I(1)</a:t>
                </a:r>
                <a:r>
                  <a:rPr lang="zh-CN" altLang="zh-CN" sz="1200" kern="1200" smtClean="0">
                    <a:solidFill>
                      <a:schemeClr val="tx1"/>
                    </a:solidFill>
                    <a:effectLst/>
                    <a:latin typeface="+mn-lt"/>
                    <a:ea typeface="+mn-ea"/>
                    <a:cs typeface="+mn-cs"/>
                  </a:rPr>
                  <a:t>，</a:t>
                </a:r>
                <a:r>
                  <a:rPr lang="en-US" altLang="zh-CN" sz="1200" kern="1200" smtClean="0">
                    <a:solidFill>
                      <a:schemeClr val="tx1"/>
                    </a:solidFill>
                    <a:effectLst/>
                    <a:latin typeface="+mn-lt"/>
                    <a:ea typeface="+mn-ea"/>
                    <a:cs typeface="+mn-cs"/>
                  </a:rPr>
                  <a:t>Q~I(1)</a:t>
                </a:r>
                <a:r>
                  <a:rPr lang="zh-CN" altLang="zh-CN"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在上述检验的基础上，为了分析</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之间是否存在协整关系，先作两变量之间的回归，然后验证回归残差的平稳性</a:t>
                </a:r>
                <a:r>
                  <a:rPr lang="zh-CN" altLang="en-US"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在</a:t>
                </a:r>
                <a:r>
                  <a:rPr lang="en-US" altLang="zh-CN" sz="1200" kern="1200">
                    <a:solidFill>
                      <a:schemeClr val="tx1"/>
                    </a:solidFill>
                    <a:effectLst/>
                    <a:latin typeface="+mn-lt"/>
                    <a:ea typeface="+mn-ea"/>
                    <a:cs typeface="+mn-cs"/>
                  </a:rPr>
                  <a:t>5%</a:t>
                </a:r>
                <a:r>
                  <a:rPr lang="zh-CN" altLang="zh-CN" sz="1200" kern="1200">
                    <a:solidFill>
                      <a:schemeClr val="tx1"/>
                    </a:solidFill>
                    <a:effectLst/>
                    <a:latin typeface="+mn-lt"/>
                    <a:ea typeface="+mn-ea"/>
                    <a:cs typeface="+mn-cs"/>
                  </a:rPr>
                  <a:t>的显著性水平下，</a:t>
                </a:r>
                <a:r>
                  <a:rPr lang="en-US" altLang="zh-CN" sz="1200" kern="1200">
                    <a:solidFill>
                      <a:schemeClr val="tx1"/>
                    </a:solidFill>
                    <a:effectLst/>
                    <a:latin typeface="+mn-lt"/>
                    <a:ea typeface="+mn-ea"/>
                    <a:cs typeface="+mn-cs"/>
                  </a:rPr>
                  <a:t>t</a:t>
                </a:r>
                <a:r>
                  <a:rPr lang="zh-CN" altLang="zh-CN" sz="1200" kern="1200">
                    <a:solidFill>
                      <a:schemeClr val="tx1"/>
                    </a:solidFill>
                    <a:effectLst/>
                    <a:latin typeface="+mn-lt"/>
                    <a:ea typeface="+mn-ea"/>
                    <a:cs typeface="+mn-cs"/>
                  </a:rPr>
                  <a:t>检验统计量为</a:t>
                </a:r>
                <a:r>
                  <a:rPr lang="en-US" altLang="zh-CN" sz="1200" kern="1200">
                    <a:solidFill>
                      <a:schemeClr val="tx1"/>
                    </a:solidFill>
                    <a:effectLst/>
                    <a:latin typeface="+mn-lt"/>
                    <a:ea typeface="+mn-ea"/>
                    <a:cs typeface="+mn-cs"/>
                  </a:rPr>
                  <a:t>-3.9245</a:t>
                </a:r>
                <a:r>
                  <a:rPr lang="zh-CN" altLang="zh-CN" sz="1200" kern="1200">
                    <a:solidFill>
                      <a:schemeClr val="tx1"/>
                    </a:solidFill>
                    <a:effectLst/>
                    <a:latin typeface="+mn-lt"/>
                    <a:ea typeface="+mn-ea"/>
                    <a:cs typeface="+mn-cs"/>
                  </a:rPr>
                  <a:t>，小于相应临界值，从而拒绝</a:t>
                </a:r>
                <a:r>
                  <a:rPr lang="en-US" altLang="zh-CN" sz="1200" i="0" kern="1200">
                    <a:solidFill>
                      <a:schemeClr val="tx1"/>
                    </a:solidFill>
                    <a:effectLst/>
                    <a:latin typeface="+mn-lt"/>
                    <a:ea typeface="+mn-ea"/>
                    <a:cs typeface="+mn-cs"/>
                  </a:rPr>
                  <a:t>H</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a:solidFill>
                      <a:schemeClr val="tx1"/>
                    </a:solidFill>
                    <a:effectLst/>
                    <a:latin typeface="+mn-lt"/>
                    <a:ea typeface="+mn-ea"/>
                    <a:cs typeface="+mn-cs"/>
                  </a:rPr>
                  <a:t>，表明残差序列不存在单位根，是平稳序列，说明</a:t>
                </a:r>
                <a:r>
                  <a:rPr lang="en-US" altLang="zh-CN" sz="1200" kern="1200">
                    <a:solidFill>
                      <a:schemeClr val="tx1"/>
                    </a:solidFill>
                    <a:effectLst/>
                    <a:latin typeface="+mn-lt"/>
                    <a:ea typeface="+mn-ea"/>
                    <a:cs typeface="+mn-cs"/>
                  </a:rPr>
                  <a:t>Y</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Q</a:t>
                </a:r>
                <a:r>
                  <a:rPr lang="zh-CN" altLang="zh-CN" sz="1200" kern="1200">
                    <a:solidFill>
                      <a:schemeClr val="tx1"/>
                    </a:solidFill>
                    <a:effectLst/>
                    <a:latin typeface="+mn-lt"/>
                    <a:ea typeface="+mn-ea"/>
                    <a:cs typeface="+mn-cs"/>
                  </a:rPr>
                  <a:t>之间存在协整关系</a:t>
                </a:r>
                <a:r>
                  <a:rPr lang="zh-CN" altLang="zh-CN" sz="1200" kern="1200" smtClean="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fld id="{6704694C-BDF7-4377-AC5B-A410A2299248}" type="slidenum">
              <a:rPr lang="zh-CN" altLang="en-US" smtClean="0"/>
              <a:t>17</a:t>
            </a:fld>
            <a:endParaRPr lang="zh-CN" altLang="en-US"/>
          </a:p>
        </p:txBody>
      </p:sp>
    </p:spTree>
    <p:extLst>
      <p:ext uri="{BB962C8B-B14F-4D97-AF65-F5344CB8AC3E}">
        <p14:creationId xmlns:p14="http://schemas.microsoft.com/office/powerpoint/2010/main" val="341693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通过检验后，</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在建模时，我们先后建立了四种模型，第一种</a:t>
            </a:r>
            <a:r>
              <a:rPr lang="en-US" altLang="zh-CN" sz="1200" kern="1200" smtClean="0">
                <a:solidFill>
                  <a:schemeClr val="tx1"/>
                </a:solidFill>
                <a:effectLst/>
                <a:latin typeface="+mn-lt"/>
                <a:ea typeface="+mn-ea"/>
                <a:cs typeface="+mn-cs"/>
              </a:rPr>
              <a:t>…</a:t>
            </a:r>
          </a:p>
          <a:p>
            <a:r>
              <a:rPr lang="zh-CN" altLang="en-US" sz="1200" kern="1200" smtClean="0">
                <a:solidFill>
                  <a:schemeClr val="tx1"/>
                </a:solidFill>
                <a:effectLst/>
                <a:latin typeface="+mn-lt"/>
                <a:ea typeface="+mn-ea"/>
                <a:cs typeface="+mn-cs"/>
              </a:rPr>
              <a:t>上一期发病人数：由艾滋病的传染特性可知，前一期发病数会对下一期发病数有一定的影响</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月度虚拟变量：发病数呈现出了以一年为周期的循环变动特点</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18</a:t>
            </a:fld>
            <a:endParaRPr lang="zh-CN" altLang="en-US"/>
          </a:p>
        </p:txBody>
      </p:sp>
    </p:spTree>
    <p:extLst>
      <p:ext uri="{BB962C8B-B14F-4D97-AF65-F5344CB8AC3E}">
        <p14:creationId xmlns:p14="http://schemas.microsoft.com/office/powerpoint/2010/main" val="276270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那第四种就是考虑到所有因素而建立的模型，对各个模型进行求解和对比后，我们发现模型四的效果最好。</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放图</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最终我们求解出了模型四，作为综合搜索指数模型</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19</a:t>
            </a:fld>
            <a:endParaRPr lang="zh-CN" altLang="en-US"/>
          </a:p>
        </p:txBody>
      </p:sp>
    </p:spTree>
    <p:extLst>
      <p:ext uri="{BB962C8B-B14F-4D97-AF65-F5344CB8AC3E}">
        <p14:creationId xmlns:p14="http://schemas.microsoft.com/office/powerpoint/2010/main" val="3235738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当然我们的模型是通过了相关检验的</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20</a:t>
            </a:fld>
            <a:endParaRPr lang="zh-CN" altLang="en-US"/>
          </a:p>
        </p:txBody>
      </p:sp>
    </p:spTree>
    <p:extLst>
      <p:ext uri="{BB962C8B-B14F-4D97-AF65-F5344CB8AC3E}">
        <p14:creationId xmlns:p14="http://schemas.microsoft.com/office/powerpoint/2010/main" val="83559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那我们使用综合搜索指数模型，对</a:t>
            </a:r>
            <a:r>
              <a:rPr lang="en-US" altLang="zh-CN" sz="1200" kern="1200" smtClean="0">
                <a:solidFill>
                  <a:schemeClr val="tx1"/>
                </a:solidFill>
                <a:effectLst/>
                <a:latin typeface="+mn-lt"/>
                <a:ea typeface="+mn-ea"/>
                <a:cs typeface="+mn-cs"/>
              </a:rPr>
              <a:t>2015</a:t>
            </a:r>
            <a:r>
              <a:rPr lang="zh-CN" altLang="en-US" sz="1200" kern="1200" smtClean="0">
                <a:solidFill>
                  <a:schemeClr val="tx1"/>
                </a:solidFill>
                <a:effectLst/>
                <a:latin typeface="+mn-lt"/>
                <a:ea typeface="+mn-ea"/>
                <a:cs typeface="+mn-cs"/>
              </a:rPr>
              <a:t>年</a:t>
            </a:r>
            <a:r>
              <a:rPr lang="en-US" altLang="zh-CN" sz="1200" kern="1200" smtClean="0">
                <a:solidFill>
                  <a:schemeClr val="tx1"/>
                </a:solidFill>
                <a:effectLst/>
                <a:latin typeface="+mn-lt"/>
                <a:ea typeface="+mn-ea"/>
                <a:cs typeface="+mn-cs"/>
              </a:rPr>
              <a:t>11</a:t>
            </a:r>
            <a:r>
              <a:rPr lang="zh-CN" altLang="en-US" sz="1200" kern="1200" smtClean="0">
                <a:solidFill>
                  <a:schemeClr val="tx1"/>
                </a:solidFill>
                <a:effectLst/>
                <a:latin typeface="+mn-lt"/>
                <a:ea typeface="+mn-ea"/>
                <a:cs typeface="+mn-cs"/>
              </a:rPr>
              <a:t>月与</a:t>
            </a:r>
            <a:r>
              <a:rPr lang="en-US" altLang="zh-CN" sz="1200" kern="1200" smtClean="0">
                <a:solidFill>
                  <a:schemeClr val="tx1"/>
                </a:solidFill>
                <a:effectLst/>
                <a:latin typeface="+mn-lt"/>
                <a:ea typeface="+mn-ea"/>
                <a:cs typeface="+mn-cs"/>
              </a:rPr>
              <a:t>12</a:t>
            </a:r>
            <a:r>
              <a:rPr lang="zh-CN" altLang="en-US" sz="1200" kern="1200" smtClean="0">
                <a:solidFill>
                  <a:schemeClr val="tx1"/>
                </a:solidFill>
                <a:effectLst/>
                <a:latin typeface="+mn-lt"/>
                <a:ea typeface="+mn-ea"/>
                <a:cs typeface="+mn-cs"/>
              </a:rPr>
              <a:t>月的发病数进行预测，结果表所示，误差分别为</a:t>
            </a:r>
            <a:r>
              <a:rPr lang="en-US" altLang="zh-CN" sz="1200" kern="1200" smtClean="0">
                <a:solidFill>
                  <a:schemeClr val="tx1"/>
                </a:solidFill>
                <a:effectLst/>
                <a:latin typeface="+mn-lt"/>
                <a:ea typeface="+mn-ea"/>
                <a:cs typeface="+mn-cs"/>
              </a:rPr>
              <a:t>2.167%</a:t>
            </a:r>
            <a:r>
              <a:rPr lang="zh-CN" altLang="en-US" sz="1200" kern="1200" smtClean="0">
                <a:solidFill>
                  <a:schemeClr val="tx1"/>
                </a:solidFill>
                <a:effectLst/>
                <a:latin typeface="+mn-lt"/>
                <a:ea typeface="+mn-ea"/>
                <a:cs typeface="+mn-cs"/>
              </a:rPr>
              <a:t>和</a:t>
            </a:r>
            <a:r>
              <a:rPr lang="en-US" altLang="zh-CN" sz="1200" kern="1200" smtClean="0">
                <a:solidFill>
                  <a:schemeClr val="tx1"/>
                </a:solidFill>
                <a:effectLst/>
                <a:latin typeface="+mn-lt"/>
                <a:ea typeface="+mn-ea"/>
                <a:cs typeface="+mn-cs"/>
              </a:rPr>
              <a:t>5.999%</a:t>
            </a:r>
            <a:r>
              <a:rPr lang="zh-CN" altLang="en-US" sz="1200" kern="1200" smtClean="0">
                <a:solidFill>
                  <a:schemeClr val="tx1"/>
                </a:solidFill>
                <a:effectLst/>
                <a:latin typeface="+mn-lt"/>
                <a:ea typeface="+mn-ea"/>
                <a:cs typeface="+mn-cs"/>
              </a:rPr>
              <a:t>。我们阅读以往文献，发现以往的使用灰度预测或者时间序列预测，误差都要在</a:t>
            </a:r>
            <a:r>
              <a:rPr lang="en-US" altLang="zh-CN" sz="1200" kern="1200" smtClean="0">
                <a:solidFill>
                  <a:schemeClr val="tx1"/>
                </a:solidFill>
                <a:effectLst/>
                <a:latin typeface="+mn-lt"/>
                <a:ea typeface="+mn-ea"/>
                <a:cs typeface="+mn-cs"/>
              </a:rPr>
              <a:t>15%-20%</a:t>
            </a:r>
            <a:r>
              <a:rPr lang="zh-CN" altLang="en-US" sz="1200" kern="1200" smtClean="0">
                <a:solidFill>
                  <a:schemeClr val="tx1"/>
                </a:solidFill>
                <a:effectLst/>
                <a:latin typeface="+mn-lt"/>
                <a:ea typeface="+mn-ea"/>
                <a:cs typeface="+mn-cs"/>
              </a:rPr>
              <a:t>左右，我们的效果还是很不错的。那这个就是我们的第一个模型，综合搜索指数预测模型。下面有请兰后为大家介绍我们使用的两种机器学习方法进行预测的模型。</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21</a:t>
            </a:fld>
            <a:endParaRPr lang="zh-CN" altLang="en-US"/>
          </a:p>
        </p:txBody>
      </p:sp>
    </p:spTree>
    <p:extLst>
      <p:ext uri="{BB962C8B-B14F-4D97-AF65-F5344CB8AC3E}">
        <p14:creationId xmlns:p14="http://schemas.microsoft.com/office/powerpoint/2010/main" val="260120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我国的艾滋病情况</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4</a:t>
            </a:fld>
            <a:endParaRPr lang="zh-CN" altLang="en-US"/>
          </a:p>
        </p:txBody>
      </p:sp>
    </p:spTree>
    <p:extLst>
      <p:ext uri="{BB962C8B-B14F-4D97-AF65-F5344CB8AC3E}">
        <p14:creationId xmlns:p14="http://schemas.microsoft.com/office/powerpoint/2010/main" val="295344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听了生蚝的模型想必大家已经被绕晕了，来，让我们把时间线调回到刚获得</a:t>
            </a:r>
            <a:r>
              <a:rPr lang="en-US" altLang="zh-CN" dirty="0" smtClean="0"/>
              <a:t>26</a:t>
            </a:r>
            <a:r>
              <a:rPr lang="zh-CN" altLang="en-US" dirty="0" smtClean="0"/>
              <a:t>个关键词的时间点，从机器学习的视角解读发病数和百度指数的关系，从而进行预测。</a:t>
            </a:r>
            <a:endParaRPr lang="en-US" altLang="zh-CN" dirty="0" smtClean="0"/>
          </a:p>
          <a:p>
            <a:r>
              <a:rPr lang="zh-CN" altLang="en-US" dirty="0" smtClean="0"/>
              <a:t>首先，拿到数据的第一步，就是数据可视化，查看相关性。</a:t>
            </a:r>
            <a:endParaRPr lang="en-US" altLang="zh-CN" dirty="0" smtClean="0"/>
          </a:p>
          <a:p>
            <a:r>
              <a:rPr lang="zh-CN" altLang="en-US" dirty="0" smtClean="0"/>
              <a:t>这张图是发病数和各个指数变量的线性拟合图。</a:t>
            </a:r>
            <a:endParaRPr lang="en-US" altLang="zh-CN" dirty="0" smtClean="0"/>
          </a:p>
          <a:p>
            <a:r>
              <a:rPr lang="zh-CN" altLang="en-US" dirty="0" smtClean="0"/>
              <a:t>通过这张图我们可以看到，色块越蓝代表相关性越强。由此我们可以知道带状肿瘤与发病数相关性最高</a:t>
            </a:r>
            <a:r>
              <a:rPr lang="zh-CN" altLang="en-US" baseline="0" dirty="0" smtClean="0"/>
              <a:t> 大概为</a:t>
            </a:r>
            <a:r>
              <a:rPr lang="en-US" altLang="zh-CN" baseline="0" dirty="0" smtClean="0"/>
              <a:t>0.6</a:t>
            </a:r>
            <a:r>
              <a:rPr lang="zh-CN" altLang="en-US" baseline="0" dirty="0" smtClean="0"/>
              <a:t>。</a:t>
            </a:r>
            <a:endParaRPr lang="en-US" altLang="zh-CN" baseline="0" dirty="0" smtClean="0"/>
          </a:p>
          <a:p>
            <a:r>
              <a:rPr lang="zh-CN" altLang="en-US" baseline="0" dirty="0" smtClean="0"/>
              <a:t>我们可以进一步的查看发病数与指数变化率之前的关系，以带状肿瘤为例</a:t>
            </a:r>
            <a:endParaRPr lang="en-US" altLang="zh-CN" baseline="0" dirty="0" smtClean="0"/>
          </a:p>
          <a:p>
            <a:r>
              <a:rPr lang="zh-CN" altLang="en-US" dirty="0" smtClean="0"/>
              <a:t>老实说，在做项目之前，我一直觉得机器学习需要大数据。</a:t>
            </a:r>
            <a:endParaRPr lang="en-US" altLang="zh-CN" dirty="0" smtClean="0"/>
          </a:p>
          <a:p>
            <a:r>
              <a:rPr lang="zh-CN" altLang="en-US" dirty="0" smtClean="0"/>
              <a:t>那对于仅有的</a:t>
            </a:r>
            <a:r>
              <a:rPr lang="en-US" altLang="zh-CN" dirty="0" smtClean="0"/>
              <a:t>60</a:t>
            </a:r>
            <a:r>
              <a:rPr lang="zh-CN" altLang="en-US" dirty="0" smtClean="0"/>
              <a:t>个月度数据，我们能选哪些机器学习的模型呢？通过文献查找和已有的知识，我们发现</a:t>
            </a:r>
            <a:r>
              <a:rPr lang="en-US" altLang="zh-CN" dirty="0" smtClean="0"/>
              <a:t>SVM</a:t>
            </a:r>
            <a:r>
              <a:rPr lang="zh-CN" altLang="en-US" dirty="0" smtClean="0"/>
              <a:t>支持向量机和</a:t>
            </a:r>
            <a:r>
              <a:rPr lang="en-US" altLang="zh-CN" dirty="0" smtClean="0"/>
              <a:t>BP</a:t>
            </a:r>
            <a:r>
              <a:rPr lang="zh-CN" altLang="en-US" dirty="0" smtClean="0"/>
              <a:t>神经网络都比较适用于样本少且维度高的数据</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22</a:t>
            </a:fld>
            <a:endParaRPr lang="zh-CN" altLang="en-US"/>
          </a:p>
        </p:txBody>
      </p:sp>
    </p:spTree>
    <p:extLst>
      <p:ext uri="{BB962C8B-B14F-4D97-AF65-F5344CB8AC3E}">
        <p14:creationId xmlns:p14="http://schemas.microsoft.com/office/powerpoint/2010/main" val="4187169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23</a:t>
            </a:fld>
            <a:endParaRPr lang="zh-CN" altLang="en-US"/>
          </a:p>
        </p:txBody>
      </p:sp>
    </p:spTree>
    <p:extLst>
      <p:ext uri="{BB962C8B-B14F-4D97-AF65-F5344CB8AC3E}">
        <p14:creationId xmlns:p14="http://schemas.microsoft.com/office/powerpoint/2010/main" val="300100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我们使用的神经网络主要是三层的</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神经网络，分别为输入层、隐藏层以及输出层。</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训练数据从输入层进入、然后激活函数就像神经递质一样，可以刺激下一层兴奋 使得数据可以逐层向前传递，</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神经网络和普通的人工神经网络的不同点在于</a:t>
            </a:r>
            <a:r>
              <a:rPr lang="en-US" altLang="zh-CN" sz="1200" b="0" i="0" kern="1200" dirty="0" smtClean="0">
                <a:solidFill>
                  <a:schemeClr val="tx1"/>
                </a:solidFill>
                <a:effectLst/>
                <a:latin typeface="+mn-lt"/>
                <a:ea typeface="+mn-ea"/>
                <a:cs typeface="+mn-cs"/>
              </a:rPr>
              <a:t>BP</a:t>
            </a:r>
            <a:r>
              <a:rPr lang="en-US" altLang="zh-CN" sz="1200" b="0" i="0" kern="1200" baseline="0" dirty="0" smtClean="0">
                <a:solidFill>
                  <a:schemeClr val="tx1"/>
                </a:solidFill>
                <a:effectLst/>
                <a:latin typeface="+mn-lt"/>
                <a:ea typeface="+mn-ea"/>
                <a:cs typeface="+mn-cs"/>
              </a:rPr>
              <a:t> Back-</a:t>
            </a:r>
            <a:r>
              <a:rPr lang="en-US" altLang="zh-CN" sz="1200" b="0" i="0" kern="1200" baseline="0" dirty="0" err="1" smtClean="0">
                <a:solidFill>
                  <a:schemeClr val="tx1"/>
                </a:solidFill>
                <a:effectLst/>
                <a:latin typeface="+mn-lt"/>
                <a:ea typeface="+mn-ea"/>
                <a:cs typeface="+mn-cs"/>
              </a:rPr>
              <a:t>Propogation</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逆向传播进行学习 通过优化函数反向调节最开始随机设定的权重。而调节权重的过程事实上就是梯度下降最小化误差值的过程。</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*权重变化值 等于 输出的值*误差值</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*所有层的权重变化的累加值*学习率</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原始权重 得到学习之后的权重</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24</a:t>
            </a:fld>
            <a:endParaRPr lang="zh-CN" altLang="en-US"/>
          </a:p>
        </p:txBody>
      </p:sp>
    </p:spTree>
    <p:extLst>
      <p:ext uri="{BB962C8B-B14F-4D97-AF65-F5344CB8AC3E}">
        <p14:creationId xmlns:p14="http://schemas.microsoft.com/office/powerpoint/2010/main" val="3236191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原理弄明白后，我开始用</a:t>
            </a:r>
            <a:r>
              <a:rPr lang="en-US" altLang="zh-CN" sz="1200" b="0" i="0" kern="1200" dirty="0" err="1" smtClean="0">
                <a:solidFill>
                  <a:schemeClr val="tx1"/>
                </a:solidFill>
                <a:effectLst/>
                <a:latin typeface="+mn-lt"/>
                <a:ea typeface="+mn-ea"/>
                <a:cs typeface="+mn-cs"/>
              </a:rPr>
              <a:t>Python+BP</a:t>
            </a:r>
            <a:r>
              <a:rPr lang="zh-CN" altLang="en-US" sz="1200" b="0" i="0" kern="1200" dirty="0" smtClean="0">
                <a:solidFill>
                  <a:schemeClr val="tx1"/>
                </a:solidFill>
                <a:effectLst/>
                <a:latin typeface="+mn-lt"/>
                <a:ea typeface="+mn-ea"/>
                <a:cs typeface="+mn-cs"/>
              </a:rPr>
              <a:t>神经网络</a:t>
            </a:r>
            <a:r>
              <a:rPr lang="zh-CN" altLang="en-US" sz="1200" b="0" i="0" kern="1200" baseline="0" dirty="0" smtClean="0">
                <a:solidFill>
                  <a:schemeClr val="tx1"/>
                </a:solidFill>
                <a:effectLst/>
                <a:latin typeface="+mn-lt"/>
                <a:ea typeface="+mn-ea"/>
                <a:cs typeface="+mn-cs"/>
              </a:rPr>
              <a:t>作为关键词 进行检索，检索出来的标题让人很振奋。</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果然 点进去就发现了一个神奇的包 </a:t>
            </a:r>
            <a:r>
              <a:rPr lang="en-US" altLang="zh-CN" sz="1200" b="0" i="0" kern="1200" baseline="0" dirty="0" err="1" smtClean="0">
                <a:solidFill>
                  <a:schemeClr val="tx1"/>
                </a:solidFill>
                <a:effectLst/>
                <a:latin typeface="+mn-lt"/>
                <a:ea typeface="+mn-ea"/>
                <a:cs typeface="+mn-cs"/>
              </a:rPr>
              <a:t>Keras</a:t>
            </a:r>
            <a:r>
              <a:rPr lang="zh-CN" altLang="en-US" sz="1200" b="0" i="0" kern="1200" baseline="0" dirty="0" smtClean="0">
                <a:solidFill>
                  <a:schemeClr val="tx1"/>
                </a:solidFill>
                <a:effectLst/>
                <a:latin typeface="+mn-lt"/>
                <a:ea typeface="+mn-ea"/>
                <a:cs typeface="+mn-cs"/>
              </a:rPr>
              <a:t>。利用这个包，只需要建模编译拟合预测四步就可以预测出结果。</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这个代码一看也很傻瓜</a:t>
            </a:r>
            <a:r>
              <a:rPr lang="en-US" altLang="zh-CN" sz="1200" b="0" i="0" kern="1200" baseline="0" dirty="0" smtClean="0">
                <a:solidFill>
                  <a:schemeClr val="tx1"/>
                </a:solidFill>
                <a:effectLst/>
                <a:latin typeface="+mn-lt"/>
                <a:ea typeface="+mn-ea"/>
                <a:cs typeface="+mn-cs"/>
              </a:rPr>
              <a:t>)</a:t>
            </a:r>
          </a:p>
          <a:p>
            <a:r>
              <a:rPr lang="zh-CN" altLang="en-US" sz="1200" b="0" i="0" kern="1200" baseline="0" dirty="0" smtClean="0">
                <a:solidFill>
                  <a:schemeClr val="tx1"/>
                </a:solidFill>
                <a:effectLst/>
                <a:latin typeface="+mn-lt"/>
                <a:ea typeface="+mn-ea"/>
                <a:cs typeface="+mn-cs"/>
              </a:rPr>
              <a:t>基于之前的文献理论，我们暂定了每次训练的样本个数和激活函数等参数值，然后信心满满地等待结果。</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究竟是哪里出了问题呢？</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① 我们回忆一下数据预处理：是不是只做数据标准化不够？之前课堂上也提到过，发现拟合不好就试试取变化率</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25</a:t>
            </a:fld>
            <a:endParaRPr lang="zh-CN" altLang="en-US"/>
          </a:p>
        </p:txBody>
      </p:sp>
    </p:spTree>
    <p:extLst>
      <p:ext uri="{BB962C8B-B14F-4D97-AF65-F5344CB8AC3E}">
        <p14:creationId xmlns:p14="http://schemas.microsoft.com/office/powerpoint/2010/main" val="1919434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这个想法在</a:t>
            </a:r>
            <a:r>
              <a:rPr lang="en-US" altLang="zh-CN" dirty="0" smtClean="0"/>
              <a:t>Nature</a:t>
            </a:r>
            <a:r>
              <a:rPr lang="zh-CN" altLang="en-US" dirty="0" smtClean="0"/>
              <a:t>上的一篇研究股票和谷歌指数的论文上得到了验证。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② 为什么还是拟合不好？联想到之前</a:t>
            </a:r>
            <a:r>
              <a:rPr lang="en-US" altLang="zh-CN" sz="1200" b="0" i="0" kern="1200" baseline="0" dirty="0" smtClean="0">
                <a:solidFill>
                  <a:schemeClr val="tx1"/>
                </a:solidFill>
                <a:effectLst/>
                <a:latin typeface="+mn-lt"/>
                <a:ea typeface="+mn-ea"/>
                <a:cs typeface="+mn-cs"/>
              </a:rPr>
              <a:t>DBSCAN</a:t>
            </a:r>
            <a:r>
              <a:rPr lang="zh-CN" altLang="en-US" sz="1200" b="0" i="0" kern="1200" baseline="0" dirty="0" smtClean="0">
                <a:solidFill>
                  <a:schemeClr val="tx1"/>
                </a:solidFill>
                <a:effectLst/>
                <a:latin typeface="+mn-lt"/>
                <a:ea typeface="+mn-ea"/>
                <a:cs typeface="+mn-cs"/>
              </a:rPr>
              <a:t>的应用上密度可达的半径对聚类的影响，我们考虑到应该是参数问题。通过翻阅博客，了解到我们之前使用的激活函数</a:t>
            </a:r>
            <a:r>
              <a:rPr lang="en-US" altLang="zh-CN" sz="1200" b="0" i="0" kern="1200" baseline="0" dirty="0" smtClean="0">
                <a:solidFill>
                  <a:schemeClr val="tx1"/>
                </a:solidFill>
                <a:effectLst/>
                <a:latin typeface="+mn-lt"/>
                <a:ea typeface="+mn-ea"/>
                <a:cs typeface="+mn-cs"/>
              </a:rPr>
              <a:t>sigmoid</a:t>
            </a:r>
            <a:r>
              <a:rPr lang="zh-CN" altLang="en-US" sz="1200" b="0" i="0" kern="1200" baseline="0" dirty="0" smtClean="0">
                <a:solidFill>
                  <a:schemeClr val="tx1"/>
                </a:solidFill>
                <a:effectLst/>
                <a:latin typeface="+mn-lt"/>
                <a:ea typeface="+mn-ea"/>
                <a:cs typeface="+mn-cs"/>
              </a:rPr>
              <a:t>正切函数，它的作用是将数据平滑到</a:t>
            </a:r>
            <a:r>
              <a:rPr lang="en-US" altLang="zh-CN" sz="1200" b="0" i="0" kern="1200" baseline="0" dirty="0" smtClean="0">
                <a:solidFill>
                  <a:schemeClr val="tx1"/>
                </a:solidFill>
                <a:effectLst/>
                <a:latin typeface="+mn-lt"/>
                <a:ea typeface="+mn-ea"/>
                <a:cs typeface="+mn-cs"/>
              </a:rPr>
              <a:t>0-1</a:t>
            </a:r>
            <a:r>
              <a:rPr lang="zh-CN" altLang="en-US" sz="1200" b="0" i="0" kern="1200" baseline="0" dirty="0" smtClean="0">
                <a:solidFill>
                  <a:schemeClr val="tx1"/>
                </a:solidFill>
                <a:effectLst/>
                <a:latin typeface="+mn-lt"/>
                <a:ea typeface="+mn-ea"/>
                <a:cs typeface="+mn-cs"/>
              </a:rPr>
              <a:t>区间，其主要的应用也在于二分类。</a:t>
            </a:r>
            <a:endParaRPr lang="en-US" altLang="zh-CN" sz="1200" b="0" i="0" kern="1200" dirty="0" smtClean="0">
              <a:solidFill>
                <a:schemeClr val="tx1"/>
              </a:solidFill>
              <a:effectLst/>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26</a:t>
            </a:fld>
            <a:endParaRPr lang="zh-CN" altLang="en-US"/>
          </a:p>
        </p:txBody>
      </p:sp>
    </p:spTree>
    <p:extLst>
      <p:ext uri="{BB962C8B-B14F-4D97-AF65-F5344CB8AC3E}">
        <p14:creationId xmlns:p14="http://schemas.microsoft.com/office/powerpoint/2010/main" val="1145685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那参数怎么确定呢？于是再次集齐众网友的智慧，找到了</a:t>
            </a:r>
            <a:r>
              <a:rPr lang="en-US" altLang="zh-CN" dirty="0" err="1" smtClean="0"/>
              <a:t>GridSearchCV</a:t>
            </a:r>
            <a:r>
              <a:rPr lang="zh-CN" altLang="en-US" baseline="0" dirty="0" smtClean="0"/>
              <a:t> 简而言之 就是专门用来调节参数的</a:t>
            </a:r>
            <a:r>
              <a:rPr lang="en-US" altLang="zh-CN" baseline="0" dirty="0" err="1" smtClean="0"/>
              <a:t>sklearn</a:t>
            </a:r>
            <a:r>
              <a:rPr lang="zh-CN" altLang="en-US" baseline="0" dirty="0" smtClean="0"/>
              <a:t>下的一个包。</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它的主要思想是在构建模型时，把固定的参数设定成可变参数范围的，然后自行运行，找出最佳参数。在我们这个例子里我们把度量方法确定为</a:t>
            </a:r>
            <a:r>
              <a:rPr lang="en-US" altLang="zh-CN" baseline="0" dirty="0" smtClean="0"/>
              <a:t>MSE</a:t>
            </a:r>
            <a:r>
              <a:rPr lang="zh-CN" altLang="en-US" baseline="0" dirty="0" smtClean="0"/>
              <a:t>均方误差</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是不是每步都要取</a:t>
            </a:r>
            <a:r>
              <a:rPr lang="en-US" altLang="zh-CN" baseline="0" dirty="0" smtClean="0"/>
              <a:t>MSE</a:t>
            </a:r>
            <a:r>
              <a:rPr lang="zh-CN" altLang="en-US" baseline="0" dirty="0" smtClean="0"/>
              <a:t>最小的呢？也不一定，以调节激活函数为例，最后我们发现</a:t>
            </a:r>
            <a:r>
              <a:rPr lang="en-US" altLang="zh-CN" baseline="0" dirty="0" smtClean="0"/>
              <a:t>linear</a:t>
            </a:r>
            <a:r>
              <a:rPr lang="zh-CN" altLang="en-US" baseline="0" dirty="0" smtClean="0"/>
              <a:t>的结果最好，而它在这一步并不是最优结果。具体地可能就要通过试探</a:t>
            </a:r>
            <a:r>
              <a:rPr lang="en-US" altLang="zh-CN" baseline="0" dirty="0" smtClean="0"/>
              <a:t>+</a:t>
            </a:r>
            <a:r>
              <a:rPr lang="zh-CN" altLang="en-US" baseline="0" dirty="0" smtClean="0"/>
              <a:t>一定的经验规律比如学习率一般较小 动量较大 这样有助于快速收敛。</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27</a:t>
            </a:fld>
            <a:endParaRPr lang="zh-CN" altLang="en-US"/>
          </a:p>
        </p:txBody>
      </p:sp>
    </p:spTree>
    <p:extLst>
      <p:ext uri="{BB962C8B-B14F-4D97-AF65-F5344CB8AC3E}">
        <p14:creationId xmlns:p14="http://schemas.microsoft.com/office/powerpoint/2010/main" val="897310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28</a:t>
            </a:fld>
            <a:endParaRPr lang="zh-CN" altLang="en-US"/>
          </a:p>
        </p:txBody>
      </p:sp>
    </p:spTree>
    <p:extLst>
      <p:ext uri="{BB962C8B-B14F-4D97-AF65-F5344CB8AC3E}">
        <p14:creationId xmlns:p14="http://schemas.microsoft.com/office/powerpoint/2010/main" val="332650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Linear SVM</a:t>
            </a:r>
            <a:r>
              <a:rPr lang="zh-CN" altLang="en-US" sz="1200" b="0" i="0" kern="1200" dirty="0" smtClean="0">
                <a:solidFill>
                  <a:schemeClr val="tx1"/>
                </a:solidFill>
                <a:effectLst/>
                <a:latin typeface="+mn-lt"/>
                <a:ea typeface="+mn-ea"/>
                <a:cs typeface="+mn-cs"/>
              </a:rPr>
              <a:t>依赖数据表达的距离测度，所以需要对数据先做</a:t>
            </a:r>
            <a:r>
              <a:rPr lang="en-US" altLang="zh-CN" sz="1200" b="0" i="0" kern="1200" dirty="0" smtClean="0">
                <a:solidFill>
                  <a:schemeClr val="tx1"/>
                </a:solidFill>
                <a:effectLst/>
                <a:latin typeface="+mn-lt"/>
                <a:ea typeface="+mn-ea"/>
                <a:cs typeface="+mn-cs"/>
              </a:rPr>
              <a:t>normalization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不受其影响</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29</a:t>
            </a:fld>
            <a:endParaRPr lang="zh-CN" altLang="en-US"/>
          </a:p>
        </p:txBody>
      </p:sp>
    </p:spTree>
    <p:extLst>
      <p:ext uri="{BB962C8B-B14F-4D97-AF65-F5344CB8AC3E}">
        <p14:creationId xmlns:p14="http://schemas.microsoft.com/office/powerpoint/2010/main" val="386733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选取的对比指标</a:t>
            </a:r>
            <a:r>
              <a:rPr lang="en-US" altLang="zh-CN" dirty="0" smtClean="0"/>
              <a:t>——</a:t>
            </a:r>
            <a:r>
              <a:rPr lang="zh-CN" altLang="en-US" dirty="0" smtClean="0"/>
              <a:t>预测误差</a:t>
            </a:r>
            <a:endParaRPr lang="en-US" altLang="zh-CN" dirty="0" smtClean="0"/>
          </a:p>
          <a:p>
            <a:endParaRPr lang="en-US" altLang="zh-CN" dirty="0" smtClean="0"/>
          </a:p>
          <a:p>
            <a:r>
              <a:rPr lang="zh-CN" altLang="en-US" dirty="0" smtClean="0"/>
              <a:t>选取的对比指标</a:t>
            </a:r>
            <a:r>
              <a:rPr lang="en-US" altLang="zh-CN" dirty="0" smtClean="0"/>
              <a:t>——</a:t>
            </a:r>
            <a:r>
              <a:rPr lang="zh-CN" altLang="en-US" dirty="0" smtClean="0"/>
              <a:t>均方根误差（</a:t>
            </a:r>
            <a:r>
              <a:rPr lang="en-US" altLang="zh-CN" dirty="0" smtClean="0"/>
              <a:t>RMSE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31</a:t>
            </a:fld>
            <a:endParaRPr lang="zh-CN" altLang="en-US"/>
          </a:p>
        </p:txBody>
      </p:sp>
    </p:spTree>
    <p:extLst>
      <p:ext uri="{BB962C8B-B14F-4D97-AF65-F5344CB8AC3E}">
        <p14:creationId xmlns:p14="http://schemas.microsoft.com/office/powerpoint/2010/main" val="52547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32</a:t>
            </a:fld>
            <a:endParaRPr lang="zh-CN" altLang="en-US"/>
          </a:p>
        </p:txBody>
      </p:sp>
    </p:spTree>
    <p:extLst>
      <p:ext uri="{BB962C8B-B14F-4D97-AF65-F5344CB8AC3E}">
        <p14:creationId xmlns:p14="http://schemas.microsoft.com/office/powerpoint/2010/main" val="3504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网民在互联网上搜索信息并产生丰富的数据，这些数据被搜索引擎记录下来。我们可以通过对这些数据的探索来发现网民的行为特征。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从而产生了新的研究方向：利用网络数据对社会各种活动进行预测。</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5</a:t>
            </a:fld>
            <a:endParaRPr lang="zh-CN" altLang="en-US"/>
          </a:p>
        </p:txBody>
      </p:sp>
    </p:spTree>
    <p:extLst>
      <p:ext uri="{BB962C8B-B14F-4D97-AF65-F5344CB8AC3E}">
        <p14:creationId xmlns:p14="http://schemas.microsoft.com/office/powerpoint/2010/main" val="97336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这种研究方法的机制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关联机制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艾滋病疑似发病者怀疑自己可能感染后，会通过各种渠道获取相关信息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以检</a:t>
            </a:r>
            <a:r>
              <a:rPr lang="zh-CN" altLang="en-US" sz="1200" kern="1200" dirty="0" smtClean="0">
                <a:solidFill>
                  <a:schemeClr val="tx1"/>
                </a:solidFill>
                <a:effectLst/>
                <a:latin typeface="+mn-lt"/>
                <a:ea typeface="+mn-ea"/>
                <a:cs typeface="+mn-cs"/>
              </a:rPr>
              <a:t>测</a:t>
            </a:r>
            <a:r>
              <a:rPr lang="zh-CN" altLang="zh-CN" sz="1200" kern="1200" dirty="0" smtClean="0">
                <a:solidFill>
                  <a:schemeClr val="tx1"/>
                </a:solidFill>
                <a:effectLst/>
                <a:latin typeface="+mn-lt"/>
                <a:ea typeface="+mn-ea"/>
                <a:cs typeface="+mn-cs"/>
              </a:rPr>
              <a:t>自己是否</a:t>
            </a:r>
            <a:r>
              <a:rPr lang="zh-CN" altLang="en-US" sz="1200" kern="1200" dirty="0" smtClean="0">
                <a:solidFill>
                  <a:schemeClr val="tx1"/>
                </a:solidFill>
                <a:effectLst/>
                <a:latin typeface="+mn-lt"/>
                <a:ea typeface="+mn-ea"/>
                <a:cs typeface="+mn-cs"/>
              </a:rPr>
              <a:t>被感染</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现实中</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可供</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选择的信息渠道</a:t>
            </a:r>
            <a:r>
              <a:rPr lang="zh-CN" altLang="en-US" sz="1200" kern="1200" dirty="0" smtClean="0">
                <a:solidFill>
                  <a:schemeClr val="tx1"/>
                </a:solidFill>
                <a:effectLst/>
                <a:latin typeface="+mn-lt"/>
                <a:ea typeface="+mn-ea"/>
                <a:cs typeface="+mn-cs"/>
              </a:rPr>
              <a:t>主要</a:t>
            </a:r>
            <a:r>
              <a:rPr lang="zh-CN" altLang="zh-CN" sz="1200" kern="1200" dirty="0" smtClean="0">
                <a:solidFill>
                  <a:schemeClr val="tx1"/>
                </a:solidFill>
                <a:effectLst/>
                <a:latin typeface="+mn-lt"/>
                <a:ea typeface="+mn-ea"/>
                <a:cs typeface="+mn-cs"/>
              </a:rPr>
              <a:t>分为</a:t>
            </a:r>
            <a:r>
              <a:rPr lang="zh-CN" altLang="en-US" sz="1200" kern="1200" dirty="0" smtClean="0">
                <a:solidFill>
                  <a:schemeClr val="tx1"/>
                </a:solidFill>
                <a:effectLst/>
                <a:latin typeface="+mn-lt"/>
                <a:ea typeface="+mn-ea"/>
                <a:cs typeface="+mn-cs"/>
              </a:rPr>
              <a:t>线下、线上</a:t>
            </a:r>
            <a:r>
              <a:rPr lang="zh-CN" altLang="zh-CN" sz="1200" kern="1200" dirty="0" smtClean="0">
                <a:solidFill>
                  <a:schemeClr val="tx1"/>
                </a:solidFill>
                <a:effectLst/>
                <a:latin typeface="+mn-lt"/>
                <a:ea typeface="+mn-ea"/>
                <a:cs typeface="+mn-cs"/>
              </a:rPr>
              <a:t>两类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线下</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主要包括这三个方面</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查阅</a:t>
            </a:r>
            <a:r>
              <a:rPr lang="zh-CN" altLang="zh-CN" sz="1200" kern="1200" dirty="0" smtClean="0">
                <a:solidFill>
                  <a:schemeClr val="tx1"/>
                </a:solidFill>
                <a:effectLst/>
                <a:latin typeface="+mn-lt"/>
                <a:ea typeface="+mn-ea"/>
                <a:cs typeface="+mn-cs"/>
              </a:rPr>
              <a:t>相关纸质书籍资料</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向亲朋好友咨询，</a:t>
            </a:r>
            <a:r>
              <a:rPr lang="zh-CN" altLang="en-US" sz="1200" kern="1200" dirty="0" smtClean="0">
                <a:solidFill>
                  <a:schemeClr val="tx1"/>
                </a:solidFill>
                <a:effectLst/>
                <a:latin typeface="+mn-lt"/>
                <a:ea typeface="+mn-ea"/>
                <a:cs typeface="+mn-cs"/>
              </a:rPr>
              <a:t>直接</a:t>
            </a:r>
            <a:r>
              <a:rPr lang="zh-CN" altLang="zh-CN" sz="1200" kern="1200" dirty="0" smtClean="0">
                <a:solidFill>
                  <a:schemeClr val="tx1"/>
                </a:solidFill>
                <a:effectLst/>
                <a:latin typeface="+mn-lt"/>
                <a:ea typeface="+mn-ea"/>
                <a:cs typeface="+mn-cs"/>
              </a:rPr>
              <a:t>去医院检查等；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线</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搜索引擎</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输入</a:t>
            </a:r>
            <a:r>
              <a:rPr lang="zh-CN" altLang="en-US"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艾滋病</a:t>
            </a:r>
            <a:r>
              <a:rPr lang="zh-CN" altLang="en-US" sz="1200" kern="1200" dirty="0" smtClean="0">
                <a:solidFill>
                  <a:schemeClr val="tx1"/>
                </a:solidFill>
                <a:effectLst/>
                <a:latin typeface="+mn-lt"/>
                <a:ea typeface="+mn-ea"/>
                <a:cs typeface="+mn-cs"/>
              </a:rPr>
              <a:t>相</a:t>
            </a:r>
            <a:r>
              <a:rPr lang="zh-CN" altLang="zh-CN" sz="1200" kern="1200" dirty="0" smtClean="0">
                <a:solidFill>
                  <a:schemeClr val="tx1"/>
                </a:solidFill>
                <a:effectLst/>
                <a:latin typeface="+mn-lt"/>
                <a:ea typeface="+mn-ea"/>
                <a:cs typeface="+mn-cs"/>
              </a:rPr>
              <a:t>关的</a:t>
            </a:r>
            <a:r>
              <a:rPr lang="zh-CN" altLang="en-US" sz="1200" kern="1200" dirty="0" smtClean="0">
                <a:solidFill>
                  <a:schemeClr val="tx1"/>
                </a:solidFill>
                <a:effectLst/>
                <a:latin typeface="+mn-lt"/>
                <a:ea typeface="+mn-ea"/>
                <a:cs typeface="+mn-cs"/>
              </a:rPr>
              <a:t>关键词，</a:t>
            </a:r>
            <a:r>
              <a:rPr lang="zh-CN" altLang="zh-CN" sz="1200" kern="1200" dirty="0" smtClean="0">
                <a:solidFill>
                  <a:schemeClr val="tx1"/>
                </a:solidFill>
                <a:effectLst/>
                <a:latin typeface="+mn-lt"/>
                <a:ea typeface="+mn-ea"/>
                <a:cs typeface="+mn-cs"/>
              </a:rPr>
              <a:t>网上专家咨询、网上论坛、网络书籍资料等界面进行信息在线收集。</a:t>
            </a:r>
            <a:endParaRPr lang="en-US" altLang="zh-CN"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此外，在通过网络搜索成功获取艾滋病有关信息后，当时的搜索行为主体又可能会将自己的体会、经验等信息以匿名方式分享在网络上，这又会成为后期艾滋病疑似发病者搜索的信息源，如此往复形成信息传导链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毋庸置疑，</a:t>
            </a:r>
            <a:r>
              <a:rPr lang="zh-CN" altLang="zh-CN" sz="1200" kern="1200" dirty="0" smtClean="0">
                <a:solidFill>
                  <a:schemeClr val="tx1"/>
                </a:solidFill>
                <a:effectLst/>
                <a:latin typeface="+mn-lt"/>
                <a:ea typeface="+mn-ea"/>
                <a:cs typeface="+mn-cs"/>
              </a:rPr>
              <a:t>搜索引擎为人们提供了更符合私密需求、更开放快捷的信息获取渠道。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艾滋病疑似患者出于伦理的顾忌，大都不会向身边的亲朋咨询或者直接去医院检查，而是通过网络搜索引擎进行匿名搜索获得有关信息，进而进行自我诊断。</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搜索引擎下搜索行为的匿名性可以满足艾滋病疑似患者的隐私顾忌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信息的丰富性又可以为艾滋病疑似患者提供充足的信息进行自我患病诊断</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6</a:t>
            </a:fld>
            <a:endParaRPr lang="zh-CN" altLang="en-US"/>
          </a:p>
        </p:txBody>
      </p:sp>
    </p:spTree>
    <p:extLst>
      <p:ext uri="{BB962C8B-B14F-4D97-AF65-F5344CB8AC3E}">
        <p14:creationId xmlns:p14="http://schemas.microsoft.com/office/powerpoint/2010/main" val="426393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虽说与艾滋病有关的搜索量数据，不一定都是由艾滋病疑似发病者搜索产生的</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但从统计学角度上百度中与艾滋病有关的部分关键词搜索量与艾滋病发病情况之间存在一定的相关性</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这是关键词的搜索量与艾滋病并发数的变化曲线图，“阿昔洛韦”是一种药物，“丘疹”是一种症状</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理论上，它们都与艾滋病有关</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7</a:t>
            </a:fld>
            <a:endParaRPr lang="zh-CN" altLang="en-US"/>
          </a:p>
        </p:txBody>
      </p:sp>
    </p:spTree>
    <p:extLst>
      <p:ext uri="{BB962C8B-B14F-4D97-AF65-F5344CB8AC3E}">
        <p14:creationId xmlns:p14="http://schemas.microsoft.com/office/powerpoint/2010/main" val="252826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然后由我来为大家接着介绍第二部分，数据采集与处理</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8</a:t>
            </a:fld>
            <a:endParaRPr lang="zh-CN" altLang="en-US"/>
          </a:p>
        </p:txBody>
      </p:sp>
    </p:spTree>
    <p:extLst>
      <p:ext uri="{BB962C8B-B14F-4D97-AF65-F5344CB8AC3E}">
        <p14:creationId xmlns:p14="http://schemas.microsoft.com/office/powerpoint/2010/main" val="353658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首先是数据采集，那第一个方面我们需要的数据就是艾滋病病发数数据，我们从公共卫生科学数据中心采集到</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月共</a:t>
            </a:r>
            <a:r>
              <a:rPr lang="en-US" altLang="zh-CN" smtClean="0"/>
              <a:t>60</a:t>
            </a:r>
            <a:r>
              <a:rPr lang="zh-CN" altLang="en-US" smtClean="0"/>
              <a:t>个月的月度数据</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9</a:t>
            </a:fld>
            <a:endParaRPr lang="zh-CN" altLang="en-US"/>
          </a:p>
        </p:txBody>
      </p:sp>
    </p:spTree>
    <p:extLst>
      <p:ext uri="{BB962C8B-B14F-4D97-AF65-F5344CB8AC3E}">
        <p14:creationId xmlns:p14="http://schemas.microsoft.com/office/powerpoint/2010/main" val="69542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那第二个方面的数据就是百度搜索指数数据，就是说，当用户查找艾滋病的信息时，他们需要输入一些关键词，我们需要的就是这些关键词的百度搜索指数。</a:t>
            </a:r>
            <a:endParaRPr lang="en-US" altLang="zh-CN" smtClean="0"/>
          </a:p>
          <a:p>
            <a:r>
              <a:rPr lang="zh-CN" altLang="en-US" smtClean="0"/>
              <a:t>在关键词的确定上，我们运用文献综述法、百度相关关键词推荐、手工查找补充等办法选取与艾滋病相关的</a:t>
            </a:r>
            <a:r>
              <a:rPr lang="en-US" altLang="zh-CN" smtClean="0"/>
              <a:t>68</a:t>
            </a:r>
            <a:r>
              <a:rPr lang="zh-CN" altLang="en-US" smtClean="0"/>
              <a:t>个关键词，那对于这</a:t>
            </a:r>
            <a:r>
              <a:rPr lang="en-US" altLang="zh-CN" smtClean="0"/>
              <a:t>68</a:t>
            </a:r>
            <a:r>
              <a:rPr lang="zh-CN" altLang="en-US" smtClean="0"/>
              <a:t>个每一个关键词，我们都可以看到这样一张百度搜索指数图，上面就有他们的百度搜索指数。</a:t>
            </a:r>
            <a:r>
              <a:rPr lang="en-US" altLang="zh-CN" smtClean="0"/>
              <a:t>【</a:t>
            </a:r>
            <a:r>
              <a:rPr lang="zh-CN" altLang="en-US" smtClean="0"/>
              <a:t>放图</a:t>
            </a:r>
            <a:r>
              <a:rPr lang="en-US" altLang="zh-CN" smtClean="0"/>
              <a:t>】</a:t>
            </a:r>
            <a:r>
              <a:rPr lang="zh-CN" altLang="en-US" smtClean="0"/>
              <a:t>。比如说这里的</a:t>
            </a:r>
            <a:r>
              <a:rPr lang="en-US" altLang="zh-CN" smtClean="0"/>
              <a:t>2640</a:t>
            </a:r>
            <a:r>
              <a:rPr lang="zh-CN" altLang="en-US" smtClean="0"/>
              <a:t>，就是关键词“艾滋病能活多久”的百度搜索指数。当我们尝试下载这些数据时，发现并不能下载，百度不免费提供这些数据。于是我们编写了图像识别的程序，用程序去识别图片上的数据，比如这里的</a:t>
            </a:r>
            <a:r>
              <a:rPr lang="en-US" altLang="zh-CN" smtClean="0"/>
              <a:t>2640</a:t>
            </a:r>
            <a:r>
              <a:rPr lang="zh-CN" altLang="en-US" smtClean="0"/>
              <a:t>，然后再把它爬取下来。</a:t>
            </a:r>
            <a:endParaRPr lang="en-US" altLang="zh-CN" smtClean="0"/>
          </a:p>
          <a:p>
            <a:r>
              <a:rPr lang="en-US" altLang="zh-CN" smtClean="0"/>
              <a:t>【</a:t>
            </a:r>
            <a:r>
              <a:rPr lang="zh-CN" altLang="en-US" smtClean="0"/>
              <a:t>要改</a:t>
            </a:r>
            <a:r>
              <a:rPr lang="en-US" altLang="zh-CN" smtClean="0"/>
              <a:t>】</a:t>
            </a:r>
          </a:p>
          <a:p>
            <a:r>
              <a:rPr lang="zh-CN" altLang="en-US" smtClean="0"/>
              <a:t>在我们展示的最后，我们有一小段录屏，展现我们识别并爬取数据的过程。</a:t>
            </a:r>
            <a:endParaRPr lang="en-US" altLang="zh-CN" smtClean="0"/>
          </a:p>
          <a:p>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好，到这里，现在我们有了两方面的数据：艾滋病病发数和关键词百度搜索指数，数据是权威的、科学的。接下来我们要做的是数据预处理。</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10</a:t>
            </a:fld>
            <a:endParaRPr lang="zh-CN" altLang="en-US"/>
          </a:p>
        </p:txBody>
      </p:sp>
    </p:spTree>
    <p:extLst>
      <p:ext uri="{BB962C8B-B14F-4D97-AF65-F5344CB8AC3E}">
        <p14:creationId xmlns:p14="http://schemas.microsoft.com/office/powerpoint/2010/main" val="275071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首先我们要对病发数和关键词进行时差相关分析，得到时差相关系数</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代表两者相关关系大小，</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代表两者的先行、一致或滞后关系。</a:t>
            </a:r>
            <a:endPar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11</a:t>
            </a:fld>
            <a:endParaRPr lang="zh-CN" altLang="en-US"/>
          </a:p>
        </p:txBody>
      </p:sp>
    </p:spTree>
    <p:extLst>
      <p:ext uri="{BB962C8B-B14F-4D97-AF65-F5344CB8AC3E}">
        <p14:creationId xmlns:p14="http://schemas.microsoft.com/office/powerpoint/2010/main" val="382757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38304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19244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75814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426575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86563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75160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16364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826322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9516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52307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9550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281041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5.wmf"/><Relationship Id="rId3" Type="http://schemas.openxmlformats.org/officeDocument/2006/relationships/notesSlide" Target="../notesSlides/notesSlide9.xml"/><Relationship Id="rId7" Type="http://schemas.openxmlformats.org/officeDocument/2006/relationships/image" Target="../media/image12.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0.wmf"/><Relationship Id="rId3" Type="http://schemas.openxmlformats.org/officeDocument/2006/relationships/notesSlide" Target="../notesSlides/notesSlide10.xml"/><Relationship Id="rId7" Type="http://schemas.openxmlformats.org/officeDocument/2006/relationships/image" Target="../media/image17.wmf"/><Relationship Id="rId12"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 Id="rId1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8.bin"/><Relationship Id="rId3" Type="http://schemas.openxmlformats.org/officeDocument/2006/relationships/notesSlide" Target="../notesSlides/notesSlide16.xml"/><Relationship Id="rId7" Type="http://schemas.openxmlformats.org/officeDocument/2006/relationships/image" Target="../media/image25.wmf"/><Relationship Id="rId12" Type="http://schemas.openxmlformats.org/officeDocument/2006/relationships/oleObject" Target="../embeddings/oleObject17.bin"/><Relationship Id="rId17" Type="http://schemas.openxmlformats.org/officeDocument/2006/relationships/image" Target="../media/image29.wmf"/><Relationship Id="rId2" Type="http://schemas.openxmlformats.org/officeDocument/2006/relationships/slideLayout" Target="../slideLayouts/slideLayout1.xml"/><Relationship Id="rId16" Type="http://schemas.openxmlformats.org/officeDocument/2006/relationships/oleObject" Target="../embeddings/oleObject20.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oleObject" Target="../embeddings/oleObject19.bin"/><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6.wmf"/><Relationship Id="rId14" Type="http://schemas.openxmlformats.org/officeDocument/2006/relationships/image" Target="../media/image28.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2.bin"/><Relationship Id="rId5" Type="http://schemas.openxmlformats.org/officeDocument/2006/relationships/image" Target="../media/image30.w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slide" Target="slide1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5" cstate="print">
            <a:extLst>
              <a:ext uri="{28A0092B-C50C-407E-A947-70E740481C1C}">
                <a14:useLocalDpi xmlns:a14="http://schemas.microsoft.com/office/drawing/2010/main" val="0"/>
              </a:ext>
            </a:extLst>
          </a:blip>
          <a:srcRect t="80400"/>
          <a:stretch/>
        </p:blipFill>
        <p:spPr>
          <a:xfrm>
            <a:off x="0" y="5513832"/>
            <a:ext cx="12192000" cy="1344168"/>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204847" y="-1009933"/>
            <a:ext cx="584326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191199" y="5175913"/>
            <a:ext cx="584326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5770417"/>
            <a:ext cx="1685654" cy="830997"/>
          </a:xfrm>
          <a:prstGeom prst="rect">
            <a:avLst/>
          </a:prstGeom>
        </p:spPr>
        <p:txBody>
          <a:bodyPr wrap="none">
            <a:spAutoFit/>
          </a:bodyPr>
          <a:lstStyle/>
          <a:p>
            <a:r>
              <a:rPr lang="en-US" altLang="zh-CN" sz="4800" b="1" spc="-150" dirty="0" smtClean="0">
                <a:solidFill>
                  <a:prstClr val="white"/>
                </a:solidFill>
                <a:ea typeface="Microsoft YaHei UI" panose="020B0503020204020204" pitchFamily="34" charset="-122"/>
                <a:cs typeface="Meiryo UI" panose="020B0604030504040204" pitchFamily="34" charset="-128"/>
              </a:rPr>
              <a:t>BEGIN</a:t>
            </a:r>
            <a:endParaRPr lang="zh-CN" altLang="en-US" sz="4800" b="1" dirty="0">
              <a:solidFill>
                <a:prstClr val="white"/>
              </a:solidFill>
            </a:endParaRP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438863" y="1448103"/>
            <a:ext cx="5314275" cy="707886"/>
          </a:xfrm>
          <a:prstGeom prst="rect">
            <a:avLst/>
          </a:prstGeom>
        </p:spPr>
        <p:txBody>
          <a:bodyPr wrap="none">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欢迎来到艾滋病的世界</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83871" y="2284281"/>
            <a:ext cx="3457922" cy="830997"/>
          </a:xfrm>
          <a:prstGeom prst="rect">
            <a:avLst/>
          </a:prstGeom>
          <a:noFill/>
          <a:effectLst/>
        </p:spPr>
        <p:txBody>
          <a:bodyPr wrap="square" rtlCol="0">
            <a:spAutoFit/>
          </a:bodyPr>
          <a:lstStyle/>
          <a:p>
            <a:pPr algn="ctr">
              <a:lnSpc>
                <a:spcPct val="150000"/>
              </a:lnSpc>
            </a:pPr>
            <a:r>
              <a:rPr lang="en-US" altLang="zh-CN" sz="1600" dirty="0" smtClean="0">
                <a:solidFill>
                  <a:prstClr val="white"/>
                </a:solidFill>
                <a:ea typeface="Microsoft JhengHei Light" panose="020B0304030504040204" pitchFamily="34" charset="-120"/>
                <a:cs typeface="Helvetica" panose="020B0604020202020204" pitchFamily="34" charset="0"/>
              </a:rPr>
              <a:t>2014 </a:t>
            </a:r>
            <a:r>
              <a:rPr lang="zh-CN" altLang="en-US" sz="1600" dirty="0" smtClean="0">
                <a:solidFill>
                  <a:prstClr val="white"/>
                </a:solidFill>
                <a:ea typeface="Microsoft JhengHei Light" panose="020B0304030504040204" pitchFamily="34" charset="-120"/>
                <a:cs typeface="Helvetica" panose="020B0604020202020204" pitchFamily="34" charset="0"/>
              </a:rPr>
              <a:t>级金融智能与信息管理实验班</a:t>
            </a:r>
            <a:endParaRPr lang="en-US" altLang="zh-CN" sz="1600" dirty="0" smtClean="0">
              <a:solidFill>
                <a:prstClr val="white"/>
              </a:solidFill>
              <a:ea typeface="Microsoft JhengHei Light" panose="020B0304030504040204" pitchFamily="34" charset="-120"/>
              <a:cs typeface="Helvetica" panose="020B0604020202020204" pitchFamily="34" charset="0"/>
            </a:endParaRPr>
          </a:p>
          <a:p>
            <a:pPr algn="ctr">
              <a:lnSpc>
                <a:spcPct val="150000"/>
              </a:lnSpc>
            </a:pPr>
            <a:r>
              <a:rPr lang="zh-CN" altLang="en-US" sz="1600" dirty="0" smtClean="0">
                <a:solidFill>
                  <a:prstClr val="white"/>
                </a:solidFill>
                <a:ea typeface="Microsoft JhengHei Light" panose="020B0304030504040204" pitchFamily="34" charset="-120"/>
                <a:cs typeface="Helvetica" panose="020B0604020202020204" pitchFamily="34" charset="0"/>
              </a:rPr>
              <a:t>胡炘 周申豪 兰后</a:t>
            </a:r>
            <a:endParaRPr lang="en-US" altLang="zh-CN" sz="1600" dirty="0">
              <a:solidFill>
                <a:prstClr val="white"/>
              </a:solidFill>
              <a:ea typeface="Microsoft JhengHei Light" panose="020B0304030504040204" pitchFamily="34" charset="-120"/>
              <a:cs typeface="Helvetica" panose="020B0604020202020204" pitchFamily="34" charset="0"/>
            </a:endParaRPr>
          </a:p>
        </p:txBody>
      </p:sp>
      <p:sp>
        <p:nvSpPr>
          <p:cNvPr id="13" name="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989745" y="187058"/>
            <a:ext cx="2185214" cy="1323439"/>
          </a:xfrm>
          <a:prstGeom prst="rect">
            <a:avLst/>
          </a:prstGeom>
        </p:spPr>
        <p:txBody>
          <a:bodyPr wrap="none">
            <a:spAutoFit/>
          </a:bodyPr>
          <a:lstStyle/>
          <a:p>
            <a:r>
              <a:rPr lang="en-US" altLang="zh-CN" sz="8000" b="1" spc="-150" dirty="0" smtClean="0">
                <a:solidFill>
                  <a:prstClr val="white"/>
                </a:solidFill>
                <a:ea typeface="Microsoft YaHei UI" panose="020B0503020204020204" pitchFamily="34" charset="-122"/>
                <a:cs typeface="Meiryo UI" panose="020B0604030504040204" pitchFamily="34" charset="-128"/>
              </a:rPr>
              <a:t>2017</a:t>
            </a:r>
            <a:endParaRPr lang="zh-CN" altLang="en-US" sz="8000" b="1" dirty="0">
              <a:solidFill>
                <a:prstClr val="white"/>
              </a:solidFill>
            </a:endParaRPr>
          </a:p>
        </p:txBody>
      </p:sp>
      <p:pic>
        <p:nvPicPr>
          <p:cNvPr id="9" name="BJ托马斯-Raindrops Keep Falling On My Head" descr="e7d195523061f1c0205959036996ad55c215b892a7aac5c0B9ADEF7896FB48F2EF97163A2DE1401E1875DEDC438B7864AD24CA23553DBBBD975DAF4CAD4A2592689FFB6CEE59FFA55B2702D0E5EE29CDFC0DD98BC7D6A39AC4E055256EE11BBEDCDB7C9722D66262996B68DE860BD3C77EBCAECB599909EC0E07B61811075331ABCDE6990254B8C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57381" y="8253620"/>
            <a:ext cx="609600" cy="609600"/>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120349" y="1378425"/>
            <a:ext cx="1951303" cy="707886"/>
          </a:xfrm>
          <a:prstGeom prst="rect">
            <a:avLst/>
          </a:prstGeom>
        </p:spPr>
        <p:txBody>
          <a:bodyPr wrap="none">
            <a:spAutoFit/>
          </a:bodyPr>
          <a:lstStyle/>
          <a:p>
            <a:r>
              <a:rPr lang="en-US" altLang="zh-CN" sz="4000" b="1" dirty="0" smtClean="0">
                <a:solidFill>
                  <a:prstClr val="white"/>
                </a:solidFill>
                <a:latin typeface="微软雅黑" panose="020B0503020204020204" pitchFamily="34" charset="-122"/>
                <a:ea typeface="微软雅黑" panose="020B0503020204020204" pitchFamily="34" charset="-122"/>
              </a:rPr>
              <a:t>Report</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28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1" repeatCount="indefinite" fill="remove" display="0">
                  <p:stCondLst>
                    <p:cond delay="indefinite"/>
                  </p:stCondLst>
                  <p:endCondLst>
                    <p:cond evt="onStopAudio" delay="0">
                      <p:tgtEl>
                        <p:sldTgt/>
                      </p:tgtEl>
                    </p:cond>
                  </p:endCondLst>
                </p:cTn>
                <p:tgtEl>
                  <p:spTgt spid="9"/>
                </p:tgtEl>
              </p:cMediaNode>
            </p:audio>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9" name="矩形 18"/>
          <p:cNvSpPr/>
          <p:nvPr/>
        </p:nvSpPr>
        <p:spPr>
          <a:xfrm>
            <a:off x="1299831" y="1166381"/>
            <a:ext cx="10252188" cy="1292662"/>
          </a:xfrm>
          <a:prstGeom prst="rect">
            <a:avLst/>
          </a:prstGeom>
        </p:spPr>
        <p:txBody>
          <a:bodyPr wrap="square">
            <a:spAutoFit/>
          </a:bodyPr>
          <a:lstStyle/>
          <a:p>
            <a:r>
              <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百度搜索指数数据</a:t>
            </a:r>
            <a:endPar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运用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文献综述法、百度相关关键词</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推荐</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、手工</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查找</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补充等办法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选取与艾滋病</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68</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endPar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日的日数据，将之按月份合并成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相应</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a:t>
            </a:r>
          </a:p>
        </p:txBody>
      </p:sp>
      <p:pic>
        <p:nvPicPr>
          <p:cNvPr id="31" name="图片 30"/>
          <p:cNvPicPr>
            <a:picLocks noChangeAspect="1"/>
          </p:cNvPicPr>
          <p:nvPr/>
        </p:nvPicPr>
        <p:blipFill>
          <a:blip r:embed="rId3"/>
          <a:stretch>
            <a:fillRect/>
          </a:stretch>
        </p:blipFill>
        <p:spPr>
          <a:xfrm>
            <a:off x="1655877" y="2896774"/>
            <a:ext cx="8880246" cy="3401185"/>
          </a:xfrm>
          <a:prstGeom prst="rect">
            <a:avLst/>
          </a:prstGeom>
          <a:effectLst>
            <a:outerShdw blurRad="63500" sx="102000" sy="102000" algn="ctr" rotWithShape="0">
              <a:prstClr val="black">
                <a:alpha val="40000"/>
              </a:prstClr>
            </a:outerShdw>
          </a:effectLst>
        </p:spPr>
      </p:pic>
      <p:grpSp>
        <p:nvGrpSpPr>
          <p:cNvPr id="30" name="组合 29"/>
          <p:cNvGrpSpPr/>
          <p:nvPr/>
        </p:nvGrpSpPr>
        <p:grpSpPr>
          <a:xfrm>
            <a:off x="3719349" y="4020829"/>
            <a:ext cx="3119656" cy="1398577"/>
            <a:chOff x="4083385" y="3880247"/>
            <a:chExt cx="3119656" cy="1398577"/>
          </a:xfrm>
        </p:grpSpPr>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2912" b="2"/>
            <a:stretch/>
          </p:blipFill>
          <p:spPr>
            <a:xfrm>
              <a:off x="5648808" y="3880247"/>
              <a:ext cx="1554233" cy="739270"/>
            </a:xfrm>
            <a:prstGeom prst="rect">
              <a:avLst/>
            </a:prstGeom>
          </p:spPr>
        </p:pic>
        <p:grpSp>
          <p:nvGrpSpPr>
            <p:cNvPr id="29" name="组合 28"/>
            <p:cNvGrpSpPr/>
            <p:nvPr/>
          </p:nvGrpSpPr>
          <p:grpSpPr>
            <a:xfrm>
              <a:off x="4083385" y="3880247"/>
              <a:ext cx="3119656" cy="1398577"/>
              <a:chOff x="4083385" y="3880247"/>
              <a:chExt cx="3119656" cy="1398577"/>
            </a:xfrm>
          </p:grpSpPr>
          <p:sp>
            <p:nvSpPr>
              <p:cNvPr id="4" name="椭圆 3"/>
              <p:cNvSpPr/>
              <p:nvPr/>
            </p:nvSpPr>
            <p:spPr>
              <a:xfrm>
                <a:off x="4083385" y="4925291"/>
                <a:ext cx="353533" cy="35353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4343400" y="4249883"/>
                <a:ext cx="413763" cy="694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57163" y="4249882"/>
                <a:ext cx="89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48808" y="3880247"/>
                <a:ext cx="1554233" cy="7392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圆角矩形 3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33" name="组合 3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34" name="矩形 3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35" name="矩形 34"/>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Tree>
    <p:extLst>
      <p:ext uri="{BB962C8B-B14F-4D97-AF65-F5344CB8AC3E}">
        <p14:creationId xmlns:p14="http://schemas.microsoft.com/office/powerpoint/2010/main" val="36830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72980" y="2453692"/>
            <a:ext cx="2815388"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2" name="对象 31"/>
          <p:cNvGraphicFramePr>
            <a:graphicFrameLocks noChangeAspect="1"/>
          </p:cNvGraphicFramePr>
          <p:nvPr>
            <p:extLst/>
          </p:nvPr>
        </p:nvGraphicFramePr>
        <p:xfrm>
          <a:off x="6256364" y="2861623"/>
          <a:ext cx="4295312" cy="1958662"/>
        </p:xfrm>
        <a:graphic>
          <a:graphicData uri="http://schemas.openxmlformats.org/presentationml/2006/ole">
            <mc:AlternateContent xmlns:mc="http://schemas.openxmlformats.org/markup-compatibility/2006">
              <mc:Choice xmlns:v="urn:schemas-microsoft-com:vml" Requires="v">
                <p:oleObj spid="_x0000_s7255" name="Equation" r:id="rId4" imgW="2387600" imgH="1092200" progId="Equation.DSMT4">
                  <p:embed/>
                </p:oleObj>
              </mc:Choice>
              <mc:Fallback>
                <p:oleObj name="Equation" r:id="rId4" imgW="2387600" imgH="1092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64" y="2861623"/>
                        <a:ext cx="4295312" cy="1958662"/>
                      </a:xfrm>
                      <a:prstGeom prst="rect">
                        <a:avLst/>
                      </a:prstGeom>
                      <a:noFill/>
                    </p:spPr>
                  </p:pic>
                </p:oleObj>
              </mc:Fallback>
            </mc:AlternateContent>
          </a:graphicData>
        </a:graphic>
      </p:graphicFrame>
      <p:sp>
        <p:nvSpPr>
          <p:cNvPr id="33" name="矩形 32"/>
          <p:cNvSpPr/>
          <p:nvPr/>
        </p:nvSpPr>
        <p:spPr>
          <a:xfrm>
            <a:off x="5321653" y="936104"/>
            <a:ext cx="2492990"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基准</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指标（发病数）为</a:t>
            </a:r>
          </a:p>
        </p:txBody>
      </p:sp>
      <p:graphicFrame>
        <p:nvGraphicFramePr>
          <p:cNvPr id="34" name="对象 33"/>
          <p:cNvGraphicFramePr>
            <a:graphicFrameLocks noChangeAspect="1"/>
          </p:cNvGraphicFramePr>
          <p:nvPr>
            <p:extLst/>
          </p:nvPr>
        </p:nvGraphicFramePr>
        <p:xfrm>
          <a:off x="8018559" y="870994"/>
          <a:ext cx="2456126" cy="499551"/>
        </p:xfrm>
        <a:graphic>
          <a:graphicData uri="http://schemas.openxmlformats.org/presentationml/2006/ole">
            <mc:AlternateContent xmlns:mc="http://schemas.openxmlformats.org/markup-compatibility/2006">
              <mc:Choice xmlns:v="urn:schemas-microsoft-com:vml" Requires="v">
                <p:oleObj spid="_x0000_s7256" name="Equation" r:id="rId6" imgW="1130300" imgH="228600" progId="Equation.DSMT4">
                  <p:embed/>
                </p:oleObj>
              </mc:Choice>
              <mc:Fallback>
                <p:oleObj name="Equation" r:id="rId6" imgW="1130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8559" y="870994"/>
                        <a:ext cx="2456126" cy="499551"/>
                      </a:xfrm>
                      <a:prstGeom prst="rect">
                        <a:avLst/>
                      </a:prstGeom>
                      <a:noFill/>
                    </p:spPr>
                  </p:pic>
                </p:oleObj>
              </mc:Fallback>
            </mc:AlternateContent>
          </a:graphicData>
        </a:graphic>
      </p:graphicFrame>
      <p:sp>
        <p:nvSpPr>
          <p:cNvPr id="35" name="矩形 34"/>
          <p:cNvSpPr/>
          <p:nvPr/>
        </p:nvSpPr>
        <p:spPr>
          <a:xfrm>
            <a:off x="5321653" y="1700582"/>
            <a:ext cx="2492990"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被选指标（关键词）为</a:t>
            </a:r>
          </a:p>
        </p:txBody>
      </p:sp>
      <p:graphicFrame>
        <p:nvGraphicFramePr>
          <p:cNvPr id="36" name="对象 35"/>
          <p:cNvGraphicFramePr>
            <a:graphicFrameLocks noChangeAspect="1"/>
          </p:cNvGraphicFramePr>
          <p:nvPr>
            <p:extLst/>
          </p:nvPr>
        </p:nvGraphicFramePr>
        <p:xfrm>
          <a:off x="7922930" y="1668039"/>
          <a:ext cx="2496673" cy="507798"/>
        </p:xfrm>
        <a:graphic>
          <a:graphicData uri="http://schemas.openxmlformats.org/presentationml/2006/ole">
            <mc:AlternateContent xmlns:mc="http://schemas.openxmlformats.org/markup-compatibility/2006">
              <mc:Choice xmlns:v="urn:schemas-microsoft-com:vml" Requires="v">
                <p:oleObj spid="_x0000_s7257" name="Equation" r:id="rId8" imgW="1130300" imgH="228600" progId="Equation.DSMT4">
                  <p:embed/>
                </p:oleObj>
              </mc:Choice>
              <mc:Fallback>
                <p:oleObj name="Equation" r:id="rId8" imgW="11303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2930" y="1668039"/>
                        <a:ext cx="2496673" cy="507798"/>
                      </a:xfrm>
                      <a:prstGeom prst="rect">
                        <a:avLst/>
                      </a:prstGeom>
                      <a:noFill/>
                    </p:spPr>
                  </p:pic>
                </p:oleObj>
              </mc:Fallback>
            </mc:AlternateContent>
          </a:graphicData>
        </a:graphic>
      </p:graphicFrame>
      <p:sp>
        <p:nvSpPr>
          <p:cNvPr id="37" name="矩形 36"/>
          <p:cNvSpPr/>
          <p:nvPr/>
        </p:nvSpPr>
        <p:spPr>
          <a:xfrm>
            <a:off x="5321653" y="2479598"/>
            <a:ext cx="1869423"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时差相关系数为 </a:t>
            </a:r>
          </a:p>
        </p:txBody>
      </p:sp>
      <p:graphicFrame>
        <p:nvGraphicFramePr>
          <p:cNvPr id="6" name="对象 5"/>
          <p:cNvGraphicFramePr>
            <a:graphicFrameLocks noChangeAspect="1"/>
          </p:cNvGraphicFramePr>
          <p:nvPr>
            <p:extLst/>
          </p:nvPr>
        </p:nvGraphicFramePr>
        <p:xfrm>
          <a:off x="5631867" y="5548839"/>
          <a:ext cx="3118418" cy="420421"/>
        </p:xfrm>
        <a:graphic>
          <a:graphicData uri="http://schemas.openxmlformats.org/presentationml/2006/ole">
            <mc:AlternateContent xmlns:mc="http://schemas.openxmlformats.org/markup-compatibility/2006">
              <mc:Choice xmlns:v="urn:schemas-microsoft-com:vml" Requires="v">
                <p:oleObj spid="_x0000_s7258" name="Equation" r:id="rId10" imgW="1498320" imgH="203040" progId="Equation.DSMT4">
                  <p:embed/>
                </p:oleObj>
              </mc:Choice>
              <mc:Fallback>
                <p:oleObj name="Equation" r:id="rId10" imgW="1498320" imgH="203040" progId="Equation.DSMT4">
                  <p:embed/>
                  <p:pic>
                    <p:nvPicPr>
                      <p:cNvPr id="0" name=""/>
                      <p:cNvPicPr>
                        <a:picLocks noChangeAspect="1" noChangeArrowheads="1"/>
                      </p:cNvPicPr>
                      <p:nvPr/>
                    </p:nvPicPr>
                    <p:blipFill>
                      <a:blip r:embed="rId11"/>
                      <a:srcRect/>
                      <a:stretch>
                        <a:fillRect/>
                      </a:stretch>
                    </p:blipFill>
                    <p:spPr bwMode="auto">
                      <a:xfrm>
                        <a:off x="5631867" y="5548839"/>
                        <a:ext cx="3118418" cy="420421"/>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9171266" y="5289667"/>
          <a:ext cx="2058294" cy="938766"/>
        </p:xfrm>
        <a:graphic>
          <a:graphicData uri="http://schemas.openxmlformats.org/presentationml/2006/ole">
            <mc:AlternateContent xmlns:mc="http://schemas.openxmlformats.org/markup-compatibility/2006">
              <mc:Choice xmlns:v="urn:schemas-microsoft-com:vml" Requires="v">
                <p:oleObj spid="_x0000_s7259" name="Equation" r:id="rId12" imgW="1117600" imgH="508000" progId="Equation.DSMT4">
                  <p:embed/>
                </p:oleObj>
              </mc:Choice>
              <mc:Fallback>
                <p:oleObj name="Equation" r:id="rId12" imgW="1117600" imgH="508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1266" y="5289667"/>
                        <a:ext cx="2058294" cy="938766"/>
                      </a:xfrm>
                      <a:prstGeom prst="rect">
                        <a:avLst/>
                      </a:prstGeom>
                      <a:noFill/>
                    </p:spPr>
                  </p:pic>
                </p:oleObj>
              </mc:Fallback>
            </mc:AlternateContent>
          </a:graphicData>
        </a:graphic>
      </p:graphicFrame>
      <p:sp>
        <p:nvSpPr>
          <p:cNvPr id="9" name="Rectangle 10"/>
          <p:cNvSpPr>
            <a:spLocks noChangeArrowheads="1"/>
          </p:cNvSpPr>
          <p:nvPr/>
        </p:nvSpPr>
        <p:spPr bwMode="auto">
          <a:xfrm>
            <a:off x="2355570" y="48377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p:cNvSpPr>
            <a:spLocks noChangeArrowheads="1"/>
          </p:cNvSpPr>
          <p:nvPr/>
        </p:nvSpPr>
        <p:spPr bwMode="auto">
          <a:xfrm>
            <a:off x="2355570" y="50504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12"/>
          <p:cNvSpPr>
            <a:spLocks noChangeArrowheads="1"/>
          </p:cNvSpPr>
          <p:nvPr/>
        </p:nvSpPr>
        <p:spPr bwMode="auto">
          <a:xfrm>
            <a:off x="2355570" y="55616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cxnSp>
        <p:nvCxnSpPr>
          <p:cNvPr id="44" name="直接连接符 43"/>
          <p:cNvCxnSpPr/>
          <p:nvPr/>
        </p:nvCxnSpPr>
        <p:spPr>
          <a:xfrm flipV="1">
            <a:off x="4975553"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1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36883" y="2453692"/>
            <a:ext cx="2887173"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021891"/>
            <a:ext cx="4570482"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对于每一个关键词，都有多个时差相关系数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8" name="对象 7"/>
          <p:cNvGraphicFramePr>
            <a:graphicFrameLocks noChangeAspect="1"/>
          </p:cNvGraphicFramePr>
          <p:nvPr>
            <p:extLst/>
          </p:nvPr>
        </p:nvGraphicFramePr>
        <p:xfrm>
          <a:off x="9818303" y="957291"/>
          <a:ext cx="457200" cy="563269"/>
        </p:xfrm>
        <a:graphic>
          <a:graphicData uri="http://schemas.openxmlformats.org/presentationml/2006/ole">
            <mc:AlternateContent xmlns:mc="http://schemas.openxmlformats.org/markup-compatibility/2006">
              <mc:Choice xmlns:v="urn:schemas-microsoft-com:vml" Requires="v">
                <p:oleObj spid="_x0000_s8296" name="Equation" r:id="rId4" imgW="190417" imgH="241195" progId="Equation.DSMT4">
                  <p:embed/>
                </p:oleObj>
              </mc:Choice>
              <mc:Fallback>
                <p:oleObj name="Equation" r:id="rId4" imgW="190417"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303" y="957291"/>
                        <a:ext cx="457200" cy="563269"/>
                      </a:xfrm>
                      <a:prstGeom prst="rect">
                        <a:avLst/>
                      </a:prstGeom>
                      <a:noFill/>
                    </p:spPr>
                  </p:pic>
                </p:oleObj>
              </mc:Fallback>
            </mc:AlternateContent>
          </a:graphicData>
        </a:graphic>
      </p:graphicFrame>
      <p:sp>
        <p:nvSpPr>
          <p:cNvPr id="26" name="矩形 25"/>
          <p:cNvSpPr/>
          <p:nvPr/>
        </p:nvSpPr>
        <p:spPr>
          <a:xfrm>
            <a:off x="5247821" y="1859295"/>
            <a:ext cx="2262158" cy="458908"/>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选取绝对值的最大值</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7543340" y="1878345"/>
          <a:ext cx="2274963" cy="711389"/>
        </p:xfrm>
        <a:graphic>
          <a:graphicData uri="http://schemas.openxmlformats.org/presentationml/2006/ole">
            <mc:AlternateContent xmlns:mc="http://schemas.openxmlformats.org/markup-compatibility/2006">
              <mc:Choice xmlns:v="urn:schemas-microsoft-com:vml" Requires="v">
                <p:oleObj spid="_x0000_s8297" name="Equation" r:id="rId6" imgW="977476" imgH="304668" progId="Equation.DSMT4">
                  <p:embed/>
                </p:oleObj>
              </mc:Choice>
              <mc:Fallback>
                <p:oleObj name="Equation" r:id="rId6" imgW="977476" imgH="304668"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340" y="1878345"/>
                        <a:ext cx="2274963" cy="711389"/>
                      </a:xfrm>
                      <a:prstGeom prst="rect">
                        <a:avLst/>
                      </a:prstGeom>
                      <a:noFill/>
                    </p:spPr>
                  </p:pic>
                </p:oleObj>
              </mc:Fallback>
            </mc:AlternateContent>
          </a:graphicData>
        </a:graphic>
      </p:graphicFrame>
      <p:sp>
        <p:nvSpPr>
          <p:cNvPr id="28" name="矩形 27"/>
          <p:cNvSpPr/>
          <p:nvPr/>
        </p:nvSpPr>
        <p:spPr>
          <a:xfrm>
            <a:off x="5247821" y="2722048"/>
            <a:ext cx="2262158"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并得到对应的时差数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nvPr>
        </p:nvGraphicFramePr>
        <p:xfrm>
          <a:off x="7558107" y="2734561"/>
          <a:ext cx="406799" cy="501404"/>
        </p:xfrm>
        <a:graphic>
          <a:graphicData uri="http://schemas.openxmlformats.org/presentationml/2006/ole">
            <mc:AlternateContent xmlns:mc="http://schemas.openxmlformats.org/markup-compatibility/2006">
              <mc:Choice xmlns:v="urn:schemas-microsoft-com:vml" Requires="v">
                <p:oleObj spid="_x0000_s8298" name="Equation" r:id="rId8" imgW="139579" imgH="164957" progId="Equation.DSMT4">
                  <p:embed/>
                </p:oleObj>
              </mc:Choice>
              <mc:Fallback>
                <p:oleObj name="Equation" r:id="rId8"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8107" y="2734561"/>
                        <a:ext cx="406799" cy="501404"/>
                      </a:xfrm>
                      <a:prstGeom prst="rect">
                        <a:avLst/>
                      </a:prstGeom>
                      <a:noFill/>
                    </p:spPr>
                  </p:pic>
                </p:oleObj>
              </mc:Fallback>
            </mc:AlternateContent>
          </a:graphicData>
        </a:graphic>
      </p:graphicFrame>
      <p:sp>
        <p:nvSpPr>
          <p:cNvPr id="31" name="矩形 30"/>
          <p:cNvSpPr/>
          <p:nvPr/>
        </p:nvSpPr>
        <p:spPr>
          <a:xfrm>
            <a:off x="6649390" y="3581131"/>
            <a:ext cx="2954655"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则保留该关键词，否则剔除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a:xfrm>
            <a:off x="5247821" y="3605592"/>
            <a:ext cx="415498" cy="458908"/>
          </a:xfrm>
          <a:prstGeom prst="rect">
            <a:avLst/>
          </a:prstGeom>
        </p:spPr>
        <p:txBody>
          <a:bodyPr wrap="none">
            <a:spAutoFit/>
          </a:bodyPr>
          <a:lstStyle/>
          <a:p>
            <a:pPr>
              <a:lnSpc>
                <a:spcPct val="150000"/>
              </a:lnSpc>
            </a:pP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nvPr>
        </p:nvGraphicFramePr>
        <p:xfrm>
          <a:off x="5594714" y="3636326"/>
          <a:ext cx="934620" cy="446992"/>
        </p:xfrm>
        <a:graphic>
          <a:graphicData uri="http://schemas.openxmlformats.org/presentationml/2006/ole">
            <mc:AlternateContent xmlns:mc="http://schemas.openxmlformats.org/markup-compatibility/2006">
              <mc:Choice xmlns:v="urn:schemas-microsoft-com:vml" Requires="v">
                <p:oleObj spid="_x0000_s8299" name="Equation" r:id="rId10" imgW="368280" imgH="177480" progId="Equation.DSMT4">
                  <p:embed/>
                </p:oleObj>
              </mc:Choice>
              <mc:Fallback>
                <p:oleObj name="Equation" r:id="rId10" imgW="368280" imgH="177480" progId="Equation.DSMT4">
                  <p:embed/>
                  <p:pic>
                    <p:nvPicPr>
                      <p:cNvPr id="0" name=""/>
                      <p:cNvPicPr>
                        <a:picLocks noChangeAspect="1" noChangeArrowheads="1"/>
                      </p:cNvPicPr>
                      <p:nvPr/>
                    </p:nvPicPr>
                    <p:blipFill>
                      <a:blip r:embed="rId11"/>
                      <a:srcRect/>
                      <a:stretch>
                        <a:fillRect/>
                      </a:stretch>
                    </p:blipFill>
                    <p:spPr bwMode="auto">
                      <a:xfrm>
                        <a:off x="5594714" y="3636326"/>
                        <a:ext cx="934620" cy="446992"/>
                      </a:xfrm>
                      <a:prstGeom prst="rect">
                        <a:avLst/>
                      </a:prstGeom>
                      <a:noFill/>
                    </p:spPr>
                  </p:pic>
                </p:oleObj>
              </mc:Fallback>
            </mc:AlternateContent>
          </a:graphicData>
        </a:graphic>
      </p:graphicFrame>
      <p:sp>
        <p:nvSpPr>
          <p:cNvPr id="40" name="矩形 39"/>
          <p:cNvSpPr/>
          <p:nvPr/>
        </p:nvSpPr>
        <p:spPr>
          <a:xfrm>
            <a:off x="5256511" y="4645166"/>
            <a:ext cx="6096000" cy="923330"/>
          </a:xfrm>
          <a:prstGeom prst="rect">
            <a:avLst/>
          </a:prstGeom>
        </p:spPr>
        <p:txBody>
          <a:bodyPr>
            <a:spAutoFit/>
          </a:bodyPr>
          <a:lstStyle/>
          <a:p>
            <a:pPr>
              <a:lnSpc>
                <a:spcPct val="150000"/>
              </a:lnSpc>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至此，我们筛选出了部分关键词，得到了每个关键词的最大时差相关系数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7268256" y="5167224"/>
            <a:ext cx="3416320" cy="369332"/>
          </a:xfrm>
          <a:prstGeom prst="rect">
            <a:avLst/>
          </a:prstGeom>
        </p:spPr>
        <p:txBody>
          <a:bodyPr wrap="none">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与其</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对应的时差数（先行期）</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p:cNvGraphicFramePr>
            <a:graphicFrameLocks noChangeAspect="1"/>
          </p:cNvGraphicFramePr>
          <p:nvPr>
            <p:extLst/>
          </p:nvPr>
        </p:nvGraphicFramePr>
        <p:xfrm>
          <a:off x="6938407" y="5150792"/>
          <a:ext cx="461665" cy="461665"/>
        </p:xfrm>
        <a:graphic>
          <a:graphicData uri="http://schemas.openxmlformats.org/presentationml/2006/ole">
            <mc:AlternateContent xmlns:mc="http://schemas.openxmlformats.org/markup-compatibility/2006">
              <mc:Choice xmlns:v="urn:schemas-microsoft-com:vml" Requires="v">
                <p:oleObj spid="_x0000_s8300" name="Equation" r:id="rId12" imgW="228600" imgH="228600" progId="Equation.DSMT4">
                  <p:embed/>
                </p:oleObj>
              </mc:Choice>
              <mc:Fallback>
                <p:oleObj name="Equation" r:id="rId12" imgW="228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38407" y="5150792"/>
                        <a:ext cx="461665" cy="461665"/>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nvPr>
        </p:nvGraphicFramePr>
        <p:xfrm>
          <a:off x="10527729" y="5137201"/>
          <a:ext cx="310401" cy="447483"/>
        </p:xfrm>
        <a:graphic>
          <a:graphicData uri="http://schemas.openxmlformats.org/presentationml/2006/ole">
            <mc:AlternateContent xmlns:mc="http://schemas.openxmlformats.org/markup-compatibility/2006">
              <mc:Choice xmlns:v="urn:schemas-microsoft-com:vml" Requires="v">
                <p:oleObj spid="_x0000_s8301" name="Equation" r:id="rId14" imgW="139579" imgH="164957" progId="Equation.DSMT4">
                  <p:embed/>
                </p:oleObj>
              </mc:Choice>
              <mc:Fallback>
                <p:oleObj name="Equation" r:id="rId14"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7729" y="5137201"/>
                        <a:ext cx="310401" cy="447483"/>
                      </a:xfrm>
                      <a:prstGeom prst="rect">
                        <a:avLst/>
                      </a:prstGeom>
                      <a:noFill/>
                    </p:spPr>
                  </p:pic>
                </p:oleObj>
              </mc:Fallback>
            </mc:AlternateContent>
          </a:graphicData>
        </a:graphic>
      </p:graphicFrame>
      <p:sp>
        <p:nvSpPr>
          <p:cNvPr id="45" name="矩形 44"/>
          <p:cNvSpPr/>
          <p:nvPr/>
        </p:nvSpPr>
        <p:spPr>
          <a:xfrm>
            <a:off x="10806676" y="5237239"/>
            <a:ext cx="415498" cy="369332"/>
          </a:xfrm>
          <a:prstGeom prst="rect">
            <a:avLst/>
          </a:prstGeom>
        </p:spPr>
        <p:txBody>
          <a:bodyPr wrap="none">
            <a:spAutoFit/>
          </a:bodyPr>
          <a:lstStyle/>
          <a:p>
            <a:r>
              <a:rPr lang="zh-CN" altLang="zh-CN">
                <a:latin typeface="Times New Roman" panose="02020603050405020304" pitchFamily="18" charset="0"/>
                <a:cs typeface="Times New Roman" panose="02020603050405020304" pitchFamily="18" charset="0"/>
              </a:rPr>
              <a:t>。</a:t>
            </a:r>
            <a:endParaRPr lang="zh-CN" altLang="en-US"/>
          </a:p>
        </p:txBody>
      </p:sp>
      <p:cxnSp>
        <p:nvCxnSpPr>
          <p:cNvPr id="47" name="直接连接符 46"/>
          <p:cNvCxnSpPr/>
          <p:nvPr/>
        </p:nvCxnSpPr>
        <p:spPr>
          <a:xfrm flipV="1">
            <a:off x="4954771"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20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由于这些关键词之间存在信息重叠问题，只需要将主要的关键词筛选出即可反映所有关键词的信息。</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240228" y="2503814"/>
            <a:ext cx="3019925" cy="523220"/>
          </a:xfrm>
          <a:prstGeom prst="rect">
            <a:avLst/>
          </a:prstGeom>
          <a:noFill/>
        </p:spPr>
        <p:txBody>
          <a:bodyPr wrap="square" lIns="91440" tIns="45720" rIns="91440" bIns="45720">
            <a:spAutoFit/>
          </a:bodyPr>
          <a:lstStyle/>
          <a:p>
            <a:pPr algn="ct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逐步回归筛选</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707691"/>
            <a:ext cx="5590309" cy="874407"/>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首先，依据弱相关的标准</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，将最大时差相关系数小于</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 </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的关键词剔除。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47" name="直接连接符 46"/>
          <p:cNvCxnSpPr/>
          <p:nvPr/>
        </p:nvCxnSpPr>
        <p:spPr>
          <a:xfrm flipV="1">
            <a:off x="4954771" y="792452"/>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47821" y="3189614"/>
            <a:ext cx="5590309" cy="923330"/>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其次，</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设定</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入选的关键词应满足其系数在</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 </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的显著性水平下不为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5247821" y="4768631"/>
            <a:ext cx="4608954"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根据</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输出结果，筛选出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250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427561" y="1650548"/>
            <a:ext cx="5818910" cy="1477328"/>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数据时间跨度：</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26</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表格 22"/>
          <p:cNvGraphicFramePr>
            <a:graphicFrameLocks noGrp="1"/>
          </p:cNvGraphicFramePr>
          <p:nvPr>
            <p:extLst/>
          </p:nvPr>
        </p:nvGraphicFramePr>
        <p:xfrm>
          <a:off x="2875129" y="3638544"/>
          <a:ext cx="6441741" cy="1218927"/>
        </p:xfrm>
        <a:graphic>
          <a:graphicData uri="http://schemas.openxmlformats.org/drawingml/2006/table">
            <a:tbl>
              <a:tblPr firstRow="1" firstCol="1" bandRow="1">
                <a:tableStyleId>{68D230F3-CF80-4859-8CE7-A43EE81993B5}</a:tableStyleId>
              </a:tblPr>
              <a:tblGrid>
                <a:gridCol w="1288193">
                  <a:extLst>
                    <a:ext uri="{9D8B030D-6E8A-4147-A177-3AD203B41FA5}">
                      <a16:colId xmlns:a16="http://schemas.microsoft.com/office/drawing/2014/main" xmlns="" val="2514095949"/>
                    </a:ext>
                  </a:extLst>
                </a:gridCol>
                <a:gridCol w="1288193">
                  <a:extLst>
                    <a:ext uri="{9D8B030D-6E8A-4147-A177-3AD203B41FA5}">
                      <a16:colId xmlns:a16="http://schemas.microsoft.com/office/drawing/2014/main" xmlns="" val="2868496094"/>
                    </a:ext>
                  </a:extLst>
                </a:gridCol>
                <a:gridCol w="1288193">
                  <a:extLst>
                    <a:ext uri="{9D8B030D-6E8A-4147-A177-3AD203B41FA5}">
                      <a16:colId xmlns:a16="http://schemas.microsoft.com/office/drawing/2014/main" xmlns="" val="2992602722"/>
                    </a:ext>
                  </a:extLst>
                </a:gridCol>
                <a:gridCol w="1288193">
                  <a:extLst>
                    <a:ext uri="{9D8B030D-6E8A-4147-A177-3AD203B41FA5}">
                      <a16:colId xmlns:a16="http://schemas.microsoft.com/office/drawing/2014/main" xmlns="" val="1948839013"/>
                    </a:ext>
                  </a:extLst>
                </a:gridCol>
                <a:gridCol w="1288969">
                  <a:extLst>
                    <a:ext uri="{9D8B030D-6E8A-4147-A177-3AD203B41FA5}">
                      <a16:colId xmlns:a16="http://schemas.microsoft.com/office/drawing/2014/main" xmlns="" val="630002903"/>
                    </a:ext>
                  </a:extLst>
                </a:gridCol>
              </a:tblGrid>
              <a:tr h="406309">
                <a:tc>
                  <a:txBody>
                    <a:bodyPr/>
                    <a:lstStyle/>
                    <a:p>
                      <a:pPr indent="127000" algn="ctr">
                        <a:lnSpc>
                          <a:spcPct val="150000"/>
                        </a:lnSpc>
                        <a:spcAft>
                          <a:spcPts val="0"/>
                        </a:spcAft>
                      </a:pPr>
                      <a:r>
                        <a:rPr lang="zh-CN" sz="1600" kern="100" dirty="0">
                          <a:effectLst/>
                        </a:rPr>
                        <a:t>关键词</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HIV</a:t>
                      </a:r>
                      <a:r>
                        <a:rPr lang="zh-CN" sz="1600" kern="100" dirty="0">
                          <a:effectLst/>
                        </a:rPr>
                        <a:t>阳性</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dirty="0">
                          <a:effectLst/>
                        </a:rPr>
                        <a:t>艾滋病症状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a:effectLst/>
                        </a:rPr>
                        <a:t>带状疱疹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extLst>
                  <a:ext uri="{0D108BD9-81ED-4DB2-BD59-A6C34878D82A}">
                    <a16:rowId xmlns:a16="http://schemas.microsoft.com/office/drawing/2014/main" xmlns="" val="3320025222"/>
                  </a:ext>
                </a:extLst>
              </a:tr>
              <a:tr h="406309">
                <a:tc>
                  <a:txBody>
                    <a:bodyPr/>
                    <a:lstStyle/>
                    <a:p>
                      <a:pPr indent="127000" algn="ctr">
                        <a:lnSpc>
                          <a:spcPct val="150000"/>
                        </a:lnSpc>
                        <a:spcAft>
                          <a:spcPts val="0"/>
                        </a:spcAft>
                      </a:pPr>
                      <a:r>
                        <a:rPr lang="zh-CN" sz="1600" kern="100" dirty="0">
                          <a:effectLst/>
                        </a:rPr>
                        <a:t>先行期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extLst>
                  <a:ext uri="{0D108BD9-81ED-4DB2-BD59-A6C34878D82A}">
                    <a16:rowId xmlns:a16="http://schemas.microsoft.com/office/drawing/2014/main" xmlns="" val="2945497884"/>
                  </a:ext>
                </a:extLst>
              </a:tr>
              <a:tr h="406309">
                <a:tc>
                  <a:txBody>
                    <a:bodyPr/>
                    <a:lstStyle/>
                    <a:p>
                      <a:pPr indent="127000" algn="ctr">
                        <a:lnSpc>
                          <a:spcPct val="150000"/>
                        </a:lnSpc>
                        <a:spcAft>
                          <a:spcPts val="0"/>
                        </a:spcAft>
                      </a:pPr>
                      <a:r>
                        <a:rPr lang="zh-CN" sz="1600" kern="100" dirty="0">
                          <a:effectLst/>
                        </a:rPr>
                        <a:t>相关系数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0.52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0.626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extLst>
                  <a:ext uri="{0D108BD9-81ED-4DB2-BD59-A6C34878D82A}">
                    <a16:rowId xmlns:a16="http://schemas.microsoft.com/office/drawing/2014/main" xmlns="" val="1564131091"/>
                  </a:ext>
                </a:extLst>
              </a:tr>
            </a:tbl>
          </a:graphicData>
        </a:graphic>
      </p:graphicFrame>
    </p:spTree>
    <p:extLst>
      <p:ext uri="{BB962C8B-B14F-4D97-AF65-F5344CB8AC3E}">
        <p14:creationId xmlns:p14="http://schemas.microsoft.com/office/powerpoint/2010/main" val="3641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03</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144415" y="3478989"/>
            <a:ext cx="790317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a:solidFill>
                  <a:schemeClr val="bg1"/>
                </a:solidFill>
                <a:ea typeface="Microsoft YaHei UI" panose="020B0503020204020204" pitchFamily="34" charset="-122"/>
              </a:rPr>
              <a:t>百</a:t>
            </a:r>
            <a:r>
              <a:rPr lang="zh-CN" altLang="en-US" sz="6000" smtClean="0">
                <a:solidFill>
                  <a:schemeClr val="bg1"/>
                </a:solidFill>
                <a:ea typeface="Microsoft YaHei UI" panose="020B0503020204020204" pitchFamily="34" charset="-122"/>
              </a:rPr>
              <a:t>度搜索指数预测模型</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7992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3" name="矩形 2"/>
          <p:cNvSpPr/>
          <p:nvPr/>
        </p:nvSpPr>
        <p:spPr>
          <a:xfrm>
            <a:off x="1299831" y="2170956"/>
            <a:ext cx="9423587" cy="1338828"/>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将筛选后的关键词按先行期期数与艾滋病病发数</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月起，用于预测发病数的关键词搜索指数数据完整，因此以</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月作为第一个月，</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作为最后一个月，共</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55</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构建如下综合搜索指数</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2762031" y="3765883"/>
          <a:ext cx="6667938" cy="830872"/>
        </p:xfrm>
        <a:graphic>
          <a:graphicData uri="http://schemas.openxmlformats.org/presentationml/2006/ole">
            <mc:AlternateContent xmlns:mc="http://schemas.openxmlformats.org/markup-compatibility/2006">
              <mc:Choice xmlns:v="urn:schemas-microsoft-com:vml" Requires="v">
                <p:oleObj spid="_x0000_s9235" name="Equation" r:id="rId4" imgW="4038480" imgH="495000" progId="Equation.DSMT4">
                  <p:embed/>
                </p:oleObj>
              </mc:Choice>
              <mc:Fallback>
                <p:oleObj name="Equation" r:id="rId4" imgW="4038480" imgH="495000" progId="Equation.DSMT4">
                  <p:embed/>
                  <p:pic>
                    <p:nvPicPr>
                      <p:cNvPr id="0" name=""/>
                      <p:cNvPicPr>
                        <a:picLocks noChangeAspect="1" noChangeArrowheads="1"/>
                      </p:cNvPicPr>
                      <p:nvPr/>
                    </p:nvPicPr>
                    <p:blipFill>
                      <a:blip r:embed="rId5"/>
                      <a:srcRect/>
                      <a:stretch>
                        <a:fillRect/>
                      </a:stretch>
                    </p:blipFill>
                    <p:spPr bwMode="auto">
                      <a:xfrm>
                        <a:off x="2762031" y="3765883"/>
                        <a:ext cx="6667938" cy="830872"/>
                      </a:xfrm>
                      <a:prstGeom prst="rect">
                        <a:avLst/>
                      </a:prstGeom>
                      <a:noFill/>
                    </p:spPr>
                  </p:pic>
                </p:oleObj>
              </mc:Fallback>
            </mc:AlternateContent>
          </a:graphicData>
        </a:graphic>
      </p:graphicFrame>
      <p:sp>
        <p:nvSpPr>
          <p:cNvPr id="7" name="矩形 6"/>
          <p:cNvSpPr/>
          <p:nvPr/>
        </p:nvSpPr>
        <p:spPr>
          <a:xfrm>
            <a:off x="1299831" y="5005047"/>
            <a:ext cx="9423587" cy="507831"/>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经过</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person</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相关性检验，综合搜索指数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与发病数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Y</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存在相关系数为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0.662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的相关</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关系。</a:t>
            </a:r>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构建综合搜索指数</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6"/>
          <a:stretch>
            <a:fillRect/>
          </a:stretch>
        </p:blipFill>
        <p:spPr>
          <a:xfrm>
            <a:off x="3198436" y="1826886"/>
            <a:ext cx="6025083" cy="4283457"/>
          </a:xfrm>
          <a:prstGeom prst="rect">
            <a:avLst/>
          </a:prstGeom>
          <a:effectLst>
            <a:outerShdw blurRad="63500" sx="102000" sy="102000" algn="ctr" rotWithShape="0">
              <a:prstClr val="black">
                <a:alpha val="40000"/>
              </a:prstClr>
            </a:outerShdw>
          </a:effectLst>
        </p:spPr>
      </p:pic>
      <p:grpSp>
        <p:nvGrpSpPr>
          <p:cNvPr id="28" name="组合 27"/>
          <p:cNvGrpSpPr/>
          <p:nvPr/>
        </p:nvGrpSpPr>
        <p:grpSpPr>
          <a:xfrm>
            <a:off x="4383661" y="2657139"/>
            <a:ext cx="1952593" cy="314539"/>
            <a:chOff x="4383661" y="2657139"/>
            <a:chExt cx="1952593" cy="314539"/>
          </a:xfrm>
        </p:grpSpPr>
        <p:sp>
          <p:nvSpPr>
            <p:cNvPr id="8" name="椭圆 7"/>
            <p:cNvSpPr/>
            <p:nvPr/>
          </p:nvSpPr>
          <p:spPr>
            <a:xfrm>
              <a:off x="5174428" y="2657139"/>
              <a:ext cx="1161826" cy="3012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3661" y="2717301"/>
              <a:ext cx="499558" cy="2543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2"/>
              <a:endCxn id="20" idx="6"/>
            </p:cNvCxnSpPr>
            <p:nvPr/>
          </p:nvCxnSpPr>
          <p:spPr>
            <a:xfrm flipH="1">
              <a:off x="4883219" y="2807746"/>
              <a:ext cx="291209" cy="367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257996" y="2704409"/>
            <a:ext cx="3078719" cy="1366149"/>
            <a:chOff x="4257996" y="2704409"/>
            <a:chExt cx="3078719" cy="1366149"/>
          </a:xfrm>
        </p:grpSpPr>
        <p:sp>
          <p:nvSpPr>
            <p:cNvPr id="14" name="椭圆 13"/>
            <p:cNvSpPr/>
            <p:nvPr/>
          </p:nvSpPr>
          <p:spPr>
            <a:xfrm>
              <a:off x="6449494" y="2704409"/>
              <a:ext cx="887221" cy="253944"/>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7996" y="3826939"/>
              <a:ext cx="802929" cy="24361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14" idx="3"/>
              <a:endCxn id="21" idx="6"/>
            </p:cNvCxnSpPr>
            <p:nvPr/>
          </p:nvCxnSpPr>
          <p:spPr>
            <a:xfrm flipH="1">
              <a:off x="5060925" y="2921164"/>
              <a:ext cx="1518500" cy="102758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231976" y="2657139"/>
            <a:ext cx="4078181" cy="1994062"/>
            <a:chOff x="4231976" y="2657139"/>
            <a:chExt cx="4078181" cy="1994062"/>
          </a:xfrm>
        </p:grpSpPr>
        <p:sp>
          <p:nvSpPr>
            <p:cNvPr id="15" name="椭圆 14"/>
            <p:cNvSpPr/>
            <p:nvPr/>
          </p:nvSpPr>
          <p:spPr>
            <a:xfrm>
              <a:off x="7450218" y="2657139"/>
              <a:ext cx="859939" cy="31453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31976" y="4407582"/>
              <a:ext cx="802929" cy="24361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15" idx="3"/>
              <a:endCxn id="23" idx="6"/>
            </p:cNvCxnSpPr>
            <p:nvPr/>
          </p:nvCxnSpPr>
          <p:spPr>
            <a:xfrm flipH="1">
              <a:off x="5034905" y="2925615"/>
              <a:ext cx="2541248" cy="1603777"/>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89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4"/>
                                        </p:tgtEl>
                                      </p:cBhvr>
                                    </p:animEffect>
                                    <p:anim calcmode="lin" valueType="num">
                                      <p:cBhvr>
                                        <p:cTn id="27" dur="1000"/>
                                        <p:tgtEl>
                                          <p:spTgt spid="4"/>
                                        </p:tgtEl>
                                        <p:attrNameLst>
                                          <p:attrName>ppt_x</p:attrName>
                                        </p:attrNameLst>
                                      </p:cBhvr>
                                      <p:tavLst>
                                        <p:tav tm="0">
                                          <p:val>
                                            <p:strVal val="ppt_x"/>
                                          </p:val>
                                        </p:tav>
                                        <p:tav tm="100000">
                                          <p:val>
                                            <p:strVal val="ppt_x"/>
                                          </p:val>
                                        </p:tav>
                                      </p:tavLst>
                                    </p:anim>
                                    <p:anim calcmode="lin" valueType="num">
                                      <p:cBhvr>
                                        <p:cTn id="28" dur="1000"/>
                                        <p:tgtEl>
                                          <p:spTgt spid="4"/>
                                        </p:tgtEl>
                                        <p:attrNameLst>
                                          <p:attrName>ppt_y</p:attrName>
                                        </p:attrNameLst>
                                      </p:cBhvr>
                                      <p:tavLst>
                                        <p:tav tm="0">
                                          <p:val>
                                            <p:strVal val="ppt_y"/>
                                          </p:val>
                                        </p:tav>
                                        <p:tav tm="100000">
                                          <p:val>
                                            <p:strVal val="ppt_y+.1"/>
                                          </p:val>
                                        </p:tav>
                                      </p:tavLst>
                                    </p:anim>
                                    <p:set>
                                      <p:cBhvr>
                                        <p:cTn id="29" dur="1" fill="hold">
                                          <p:stCondLst>
                                            <p:cond delay="999"/>
                                          </p:stCondLst>
                                        </p:cTn>
                                        <p:tgtEl>
                                          <p:spTgt spid="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28"/>
                                        </p:tgtEl>
                                      </p:cBhvr>
                                    </p:animEffect>
                                    <p:anim calcmode="lin" valueType="num">
                                      <p:cBhvr>
                                        <p:cTn id="32" dur="1000"/>
                                        <p:tgtEl>
                                          <p:spTgt spid="28"/>
                                        </p:tgtEl>
                                        <p:attrNameLst>
                                          <p:attrName>ppt_x</p:attrName>
                                        </p:attrNameLst>
                                      </p:cBhvr>
                                      <p:tavLst>
                                        <p:tav tm="0">
                                          <p:val>
                                            <p:strVal val="ppt_x"/>
                                          </p:val>
                                        </p:tav>
                                        <p:tav tm="100000">
                                          <p:val>
                                            <p:strVal val="ppt_x"/>
                                          </p:val>
                                        </p:tav>
                                      </p:tavLst>
                                    </p:anim>
                                    <p:anim calcmode="lin" valueType="num">
                                      <p:cBhvr>
                                        <p:cTn id="33" dur="1000"/>
                                        <p:tgtEl>
                                          <p:spTgt spid="28"/>
                                        </p:tgtEl>
                                        <p:attrNameLst>
                                          <p:attrName>ppt_y</p:attrName>
                                        </p:attrNameLst>
                                      </p:cBhvr>
                                      <p:tavLst>
                                        <p:tav tm="0">
                                          <p:val>
                                            <p:strVal val="ppt_y"/>
                                          </p:val>
                                        </p:tav>
                                        <p:tav tm="100000">
                                          <p:val>
                                            <p:strVal val="ppt_y+.1"/>
                                          </p:val>
                                        </p:tav>
                                      </p:tavLst>
                                    </p:anim>
                                    <p:set>
                                      <p:cBhvr>
                                        <p:cTn id="34" dur="1" fill="hold">
                                          <p:stCondLst>
                                            <p:cond delay="999"/>
                                          </p:stCondLst>
                                        </p:cTn>
                                        <p:tgtEl>
                                          <p:spTgt spid="2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9"/>
                                        </p:tgtEl>
                                      </p:cBhvr>
                                    </p:animEffect>
                                    <p:anim calcmode="lin" valueType="num">
                                      <p:cBhvr>
                                        <p:cTn id="37" dur="1000"/>
                                        <p:tgtEl>
                                          <p:spTgt spid="29"/>
                                        </p:tgtEl>
                                        <p:attrNameLst>
                                          <p:attrName>ppt_x</p:attrName>
                                        </p:attrNameLst>
                                      </p:cBhvr>
                                      <p:tavLst>
                                        <p:tav tm="0">
                                          <p:val>
                                            <p:strVal val="ppt_x"/>
                                          </p:val>
                                        </p:tav>
                                        <p:tav tm="100000">
                                          <p:val>
                                            <p:strVal val="ppt_x"/>
                                          </p:val>
                                        </p:tav>
                                      </p:tavLst>
                                    </p:anim>
                                    <p:anim calcmode="lin" valueType="num">
                                      <p:cBhvr>
                                        <p:cTn id="38" dur="1000"/>
                                        <p:tgtEl>
                                          <p:spTgt spid="29"/>
                                        </p:tgtEl>
                                        <p:attrNameLst>
                                          <p:attrName>ppt_y</p:attrName>
                                        </p:attrNameLst>
                                      </p:cBhvr>
                                      <p:tavLst>
                                        <p:tav tm="0">
                                          <p:val>
                                            <p:strVal val="ppt_y"/>
                                          </p:val>
                                        </p:tav>
                                        <p:tav tm="100000">
                                          <p:val>
                                            <p:strVal val="ppt_y+.1"/>
                                          </p:val>
                                        </p:tav>
                                      </p:tavLst>
                                    </p:anim>
                                    <p:set>
                                      <p:cBhvr>
                                        <p:cTn id="39" dur="1" fill="hold">
                                          <p:stCondLst>
                                            <p:cond delay="999"/>
                                          </p:stCondLst>
                                        </p:cTn>
                                        <p:tgtEl>
                                          <p:spTgt spid="29"/>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30"/>
                                        </p:tgtEl>
                                      </p:cBhvr>
                                    </p:animEffect>
                                    <p:anim calcmode="lin" valueType="num">
                                      <p:cBhvr>
                                        <p:cTn id="42" dur="1000"/>
                                        <p:tgtEl>
                                          <p:spTgt spid="30"/>
                                        </p:tgtEl>
                                        <p:attrNameLst>
                                          <p:attrName>ppt_x</p:attrName>
                                        </p:attrNameLst>
                                      </p:cBhvr>
                                      <p:tavLst>
                                        <p:tav tm="0">
                                          <p:val>
                                            <p:strVal val="ppt_x"/>
                                          </p:val>
                                        </p:tav>
                                        <p:tav tm="100000">
                                          <p:val>
                                            <p:strVal val="ppt_x"/>
                                          </p:val>
                                        </p:tav>
                                      </p:tavLst>
                                    </p:anim>
                                    <p:anim calcmode="lin" valueType="num">
                                      <p:cBhvr>
                                        <p:cTn id="43" dur="1000"/>
                                        <p:tgtEl>
                                          <p:spTgt spid="30"/>
                                        </p:tgtEl>
                                        <p:attrNameLst>
                                          <p:attrName>ppt_y</p:attrName>
                                        </p:attrNameLst>
                                      </p:cBhvr>
                                      <p:tavLst>
                                        <p:tav tm="0">
                                          <p:val>
                                            <p:strVal val="ppt_y"/>
                                          </p:val>
                                        </p:tav>
                                        <p:tav tm="100000">
                                          <p:val>
                                            <p:strVal val="ppt_y+.1"/>
                                          </p:val>
                                        </p:tav>
                                      </p:tavLst>
                                    </p:anim>
                                    <p:set>
                                      <p:cBhvr>
                                        <p:cTn id="44"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3" y="1443590"/>
            <a:ext cx="4930097"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平稳性检验与协整检验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nvPr>
            </p:nvGraphicFramePr>
            <p:xfrm>
              <a:off x="2433519" y="2857499"/>
              <a:ext cx="7368704" cy="2304050"/>
            </p:xfrm>
            <a:graphic>
              <a:graphicData uri="http://schemas.openxmlformats.org/drawingml/2006/table">
                <a:tbl>
                  <a:tblPr firstRow="1" firstCol="1" bandRow="1"/>
                  <a:tblGrid>
                    <a:gridCol w="1842176"/>
                    <a:gridCol w="1842176"/>
                    <a:gridCol w="1842176"/>
                    <a:gridCol w="1842176"/>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r>
                  <a:tr h="460810">
                    <a:tc>
                      <a:txBody>
                        <a:bodyPr/>
                        <a:lstStyle/>
                        <a:p>
                          <a:pPr indent="127000" algn="just">
                            <a:lnSpc>
                              <a:spcPct val="150000"/>
                            </a:lnSpc>
                            <a:spcAft>
                              <a:spcPts val="0"/>
                            </a:spcAft>
                          </a:pPr>
                          <a14:m>
                            <m:oMathPara xmlns:m="http://schemas.openxmlformats.org/officeDocument/2006/math">
                              <m:oMathParaPr>
                                <m:jc m:val="center"/>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Y</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tr>
                  <a:tr h="460810">
                    <a:tc>
                      <a:txBody>
                        <a:bodyPr/>
                        <a:lstStyle/>
                        <a:p>
                          <a:pPr indent="1270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Q</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094506953"/>
                  </p:ext>
                </p:extLst>
              </p:nvPr>
            </p:nvGraphicFramePr>
            <p:xfrm>
              <a:off x="2433519" y="2857499"/>
              <a:ext cx="7368704" cy="2304050"/>
            </p:xfrm>
            <a:graphic>
              <a:graphicData uri="http://schemas.openxmlformats.org/drawingml/2006/table">
                <a:tbl>
                  <a:tblPr firstRow="1" firstCol="1" bandRow="1"/>
                  <a:tblGrid>
                    <a:gridCol w="1842176"/>
                    <a:gridCol w="1842176"/>
                    <a:gridCol w="1842176"/>
                    <a:gridCol w="1842176"/>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r>
                  <a:tr h="460810">
                    <a:tc>
                      <a:txBody>
                        <a:bodyPr/>
                        <a:lstStyle/>
                        <a:p>
                          <a:endParaRPr lang="zh-CN"/>
                        </a:p>
                      </a:txBody>
                      <a:tcPr marL="113884" marR="113884" marT="0" marB="0">
                        <a:lnL>
                          <a:noFill/>
                        </a:lnL>
                        <a:lnR>
                          <a:noFill/>
                        </a:lnR>
                        <a:lnT>
                          <a:noFill/>
                        </a:lnT>
                        <a:lnB>
                          <a:noFill/>
                        </a:lnB>
                        <a:blipFill rotWithShape="0">
                          <a:blip r:embed="rId3"/>
                          <a:stretch>
                            <a:fillRect t="-205333" r="-301325" b="-224000"/>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tr>
                  <a:tr h="460810">
                    <a:tc>
                      <a:txBody>
                        <a:bodyPr/>
                        <a:lstStyle/>
                        <a:p>
                          <a:endParaRPr lang="zh-CN"/>
                        </a:p>
                      </a:txBody>
                      <a:tcPr marL="113884" marR="113884" marT="0" marB="0">
                        <a:lnL>
                          <a:noFill/>
                        </a:lnL>
                        <a:lnR>
                          <a:noFill/>
                        </a:lnR>
                        <a:lnT>
                          <a:noFill/>
                        </a:lnT>
                        <a:lnB w="28575" cap="flat" cmpd="sng" algn="ctr">
                          <a:solidFill>
                            <a:srgbClr val="000000"/>
                          </a:solidFill>
                          <a:prstDash val="solid"/>
                          <a:round/>
                          <a:headEnd type="none" w="med" len="med"/>
                          <a:tailEnd type="none" w="med" len="med"/>
                        </a:lnB>
                        <a:blipFill rotWithShape="0">
                          <a:blip r:embed="rId3"/>
                          <a:stretch>
                            <a:fillRect t="-401316" r="-301325" b="-21053"/>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mc:Fallback>
      </mc:AlternateContent>
      <p:pic>
        <p:nvPicPr>
          <p:cNvPr id="15" name="图片 14"/>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681"/>
          <a:stretch/>
        </p:blipFill>
        <p:spPr bwMode="auto">
          <a:xfrm>
            <a:off x="2192964" y="2274789"/>
            <a:ext cx="7998578" cy="34788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23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6183200" y="2275118"/>
          <a:ext cx="2436812" cy="561975"/>
        </p:xfrm>
        <a:graphic>
          <a:graphicData uri="http://schemas.openxmlformats.org/presentationml/2006/ole">
            <mc:AlternateContent xmlns:mc="http://schemas.openxmlformats.org/markup-compatibility/2006">
              <mc:Choice xmlns:v="urn:schemas-microsoft-com:vml" Requires="v">
                <p:oleObj spid="_x0000_s10378" name="Equation" r:id="rId4" imgW="990360" imgH="228600" progId="Equation.DSMT4">
                  <p:embed/>
                </p:oleObj>
              </mc:Choice>
              <mc:Fallback>
                <p:oleObj name="Equation" r:id="rId4" imgW="990360" imgH="228600" progId="Equation.DSMT4">
                  <p:embed/>
                  <p:pic>
                    <p:nvPicPr>
                      <p:cNvPr id="0" name=""/>
                      <p:cNvPicPr>
                        <a:picLocks noChangeAspect="1" noChangeArrowheads="1"/>
                      </p:cNvPicPr>
                      <p:nvPr/>
                    </p:nvPicPr>
                    <p:blipFill>
                      <a:blip r:embed="rId5"/>
                      <a:srcRect/>
                      <a:stretch>
                        <a:fillRect/>
                      </a:stretch>
                    </p:blipFill>
                    <p:spPr bwMode="auto">
                      <a:xfrm>
                        <a:off x="6183200" y="2275118"/>
                        <a:ext cx="2436812" cy="56197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6152411" y="3443404"/>
          <a:ext cx="3624262" cy="561975"/>
        </p:xfrm>
        <a:graphic>
          <a:graphicData uri="http://schemas.openxmlformats.org/presentationml/2006/ole">
            <mc:AlternateContent xmlns:mc="http://schemas.openxmlformats.org/markup-compatibility/2006">
              <mc:Choice xmlns:v="urn:schemas-microsoft-com:vml" Requires="v">
                <p:oleObj spid="_x0000_s10379" name="Equation" r:id="rId6" imgW="1473120" imgH="228600" progId="Equation.DSMT4">
                  <p:embed/>
                </p:oleObj>
              </mc:Choice>
              <mc:Fallback>
                <p:oleObj name="Equation" r:id="rId6" imgW="1473120" imgH="228600" progId="Equation.DSMT4">
                  <p:embed/>
                  <p:pic>
                    <p:nvPicPr>
                      <p:cNvPr id="0" name=""/>
                      <p:cNvPicPr>
                        <a:picLocks noChangeAspect="1" noChangeArrowheads="1"/>
                      </p:cNvPicPr>
                      <p:nvPr/>
                    </p:nvPicPr>
                    <p:blipFill>
                      <a:blip r:embed="rId7"/>
                      <a:srcRect/>
                      <a:stretch>
                        <a:fillRect/>
                      </a:stretch>
                    </p:blipFill>
                    <p:spPr bwMode="auto">
                      <a:xfrm>
                        <a:off x="6152411" y="3443404"/>
                        <a:ext cx="3624262" cy="5619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nvPr>
        </p:nvGraphicFramePr>
        <p:xfrm>
          <a:off x="6183200" y="4656027"/>
          <a:ext cx="5808663" cy="1687513"/>
        </p:xfrm>
        <a:graphic>
          <a:graphicData uri="http://schemas.openxmlformats.org/presentationml/2006/ole">
            <mc:AlternateContent xmlns:mc="http://schemas.openxmlformats.org/markup-compatibility/2006">
              <mc:Choice xmlns:v="urn:schemas-microsoft-com:vml" Requires="v">
                <p:oleObj spid="_x0000_s10380" name="Equation" r:id="rId8" imgW="2361960" imgH="685800" progId="Equation.DSMT4">
                  <p:embed/>
                </p:oleObj>
              </mc:Choice>
              <mc:Fallback>
                <p:oleObj name="Equation" r:id="rId8" imgW="2361960" imgH="685800" progId="Equation.DSMT4">
                  <p:embed/>
                  <p:pic>
                    <p:nvPicPr>
                      <p:cNvPr id="0" name=""/>
                      <p:cNvPicPr>
                        <a:picLocks noChangeAspect="1" noChangeArrowheads="1"/>
                      </p:cNvPicPr>
                      <p:nvPr/>
                    </p:nvPicPr>
                    <p:blipFill>
                      <a:blip r:embed="rId9"/>
                      <a:srcRect/>
                      <a:stretch>
                        <a:fillRect/>
                      </a:stretch>
                    </p:blipFill>
                    <p:spPr bwMode="auto">
                      <a:xfrm>
                        <a:off x="6183200" y="4656027"/>
                        <a:ext cx="5808663" cy="1687513"/>
                      </a:xfrm>
                      <a:prstGeom prst="rect">
                        <a:avLst/>
                      </a:prstGeom>
                      <a:noFill/>
                    </p:spPr>
                  </p:pic>
                </p:oleObj>
              </mc:Fallback>
            </mc:AlternateContent>
          </a:graphicData>
        </a:graphic>
      </p:graphicFrame>
      <p:sp>
        <p:nvSpPr>
          <p:cNvPr id="3" name="文本框 2"/>
          <p:cNvSpPr txBox="1"/>
          <p:nvPr/>
        </p:nvSpPr>
        <p:spPr>
          <a:xfrm>
            <a:off x="1299831" y="2373543"/>
            <a:ext cx="4073236" cy="369332"/>
          </a:xfrm>
          <a:prstGeom prst="rect">
            <a:avLst/>
          </a:prstGeom>
          <a:noFill/>
        </p:spPr>
        <p:txBody>
          <a:bodyPr wrap="square" rtlCol="0">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回归元只包含综合搜索</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指数</a:t>
            </a:r>
          </a:p>
        </p:txBody>
      </p:sp>
      <p:graphicFrame>
        <p:nvGraphicFramePr>
          <p:cNvPr id="14" name="对象 13"/>
          <p:cNvGraphicFramePr>
            <a:graphicFrameLocks noChangeAspect="1"/>
          </p:cNvGraphicFramePr>
          <p:nvPr>
            <p:extLst/>
          </p:nvPr>
        </p:nvGraphicFramePr>
        <p:xfrm>
          <a:off x="5057632" y="2262956"/>
          <a:ext cx="436562" cy="561975"/>
        </p:xfrm>
        <a:graphic>
          <a:graphicData uri="http://schemas.openxmlformats.org/presentationml/2006/ole">
            <mc:AlternateContent xmlns:mc="http://schemas.openxmlformats.org/markup-compatibility/2006">
              <mc:Choice xmlns:v="urn:schemas-microsoft-com:vml" Requires="v">
                <p:oleObj spid="_x0000_s10381"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srcRect/>
                      <a:stretch>
                        <a:fillRect/>
                      </a:stretch>
                    </p:blipFill>
                    <p:spPr bwMode="auto">
                      <a:xfrm>
                        <a:off x="5057632" y="2262956"/>
                        <a:ext cx="436562" cy="561975"/>
                      </a:xfrm>
                      <a:prstGeom prst="rect">
                        <a:avLst/>
                      </a:prstGeom>
                      <a:noFill/>
                    </p:spPr>
                  </p:pic>
                </p:oleObj>
              </mc:Fallback>
            </mc:AlternateContent>
          </a:graphicData>
        </a:graphic>
      </p:graphicFrame>
      <p:sp>
        <p:nvSpPr>
          <p:cNvPr id="15" name="文本框 14"/>
          <p:cNvSpPr txBox="1"/>
          <p:nvPr/>
        </p:nvSpPr>
        <p:spPr>
          <a:xfrm>
            <a:off x="1299831" y="344340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graphicFrame>
        <p:nvGraphicFramePr>
          <p:cNvPr id="20" name="对象 19"/>
          <p:cNvGraphicFramePr>
            <a:graphicFrameLocks noChangeAspect="1"/>
          </p:cNvGraphicFramePr>
          <p:nvPr>
            <p:extLst/>
          </p:nvPr>
        </p:nvGraphicFramePr>
        <p:xfrm>
          <a:off x="4791727" y="3345611"/>
          <a:ext cx="436562" cy="561975"/>
        </p:xfrm>
        <a:graphic>
          <a:graphicData uri="http://schemas.openxmlformats.org/presentationml/2006/ole">
            <mc:AlternateContent xmlns:mc="http://schemas.openxmlformats.org/markup-compatibility/2006">
              <mc:Choice xmlns:v="urn:schemas-microsoft-com:vml" Requires="v">
                <p:oleObj spid="_x0000_s10382" name="Equation" r:id="rId12" imgW="177480" imgH="228600" progId="Equation.DSMT4">
                  <p:embed/>
                </p:oleObj>
              </mc:Choice>
              <mc:Fallback>
                <p:oleObj name="Equation" r:id="rId12" imgW="177480" imgH="228600" progId="Equation.DSMT4">
                  <p:embed/>
                  <p:pic>
                    <p:nvPicPr>
                      <p:cNvPr id="0" name=""/>
                      <p:cNvPicPr>
                        <a:picLocks noChangeAspect="1" noChangeArrowheads="1"/>
                      </p:cNvPicPr>
                      <p:nvPr/>
                    </p:nvPicPr>
                    <p:blipFill>
                      <a:blip r:embed="rId11"/>
                      <a:srcRect/>
                      <a:stretch>
                        <a:fillRect/>
                      </a:stretch>
                    </p:blipFill>
                    <p:spPr bwMode="auto">
                      <a:xfrm>
                        <a:off x="4791727" y="3345611"/>
                        <a:ext cx="436562" cy="561975"/>
                      </a:xfrm>
                      <a:prstGeom prst="rect">
                        <a:avLst/>
                      </a:prstGeom>
                      <a:noFill/>
                    </p:spPr>
                  </p:pic>
                </p:oleObj>
              </mc:Fallback>
            </mc:AlternateContent>
          </a:graphicData>
        </a:graphic>
      </p:graphicFrame>
      <p:sp>
        <p:nvSpPr>
          <p:cNvPr id="21" name="文本框 20"/>
          <p:cNvSpPr txBox="1"/>
          <p:nvPr/>
        </p:nvSpPr>
        <p:spPr>
          <a:xfrm>
            <a:off x="2109964" y="3868690"/>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和上一期发病人数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对象 22"/>
          <p:cNvGraphicFramePr>
            <a:graphicFrameLocks noChangeAspect="1"/>
          </p:cNvGraphicFramePr>
          <p:nvPr>
            <p:extLst/>
          </p:nvPr>
        </p:nvGraphicFramePr>
        <p:xfrm>
          <a:off x="4146582" y="3789616"/>
          <a:ext cx="563563" cy="561975"/>
        </p:xfrm>
        <a:graphic>
          <a:graphicData uri="http://schemas.openxmlformats.org/presentationml/2006/ole">
            <mc:AlternateContent xmlns:mc="http://schemas.openxmlformats.org/markup-compatibility/2006">
              <mc:Choice xmlns:v="urn:schemas-microsoft-com:vml" Requires="v">
                <p:oleObj spid="_x0000_s10383"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srcRect/>
                      <a:stretch>
                        <a:fillRect/>
                      </a:stretch>
                    </p:blipFill>
                    <p:spPr bwMode="auto">
                      <a:xfrm>
                        <a:off x="4146582" y="3789616"/>
                        <a:ext cx="563563" cy="561975"/>
                      </a:xfrm>
                      <a:prstGeom prst="rect">
                        <a:avLst/>
                      </a:prstGeom>
                      <a:noFill/>
                    </p:spPr>
                  </p:pic>
                </p:oleObj>
              </mc:Fallback>
            </mc:AlternateContent>
          </a:graphicData>
        </a:graphic>
      </p:graphicFrame>
      <p:sp>
        <p:nvSpPr>
          <p:cNvPr id="24" name="文本框 23"/>
          <p:cNvSpPr txBox="1"/>
          <p:nvPr/>
        </p:nvSpPr>
        <p:spPr>
          <a:xfrm>
            <a:off x="1299831" y="4881212"/>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sp>
        <p:nvSpPr>
          <p:cNvPr id="25" name="文本框 24"/>
          <p:cNvSpPr txBox="1"/>
          <p:nvPr/>
        </p:nvSpPr>
        <p:spPr>
          <a:xfrm>
            <a:off x="2109964" y="537739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和月度虚拟变量</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6" name="对象 25"/>
          <p:cNvGraphicFramePr>
            <a:graphicFrameLocks noChangeAspect="1"/>
          </p:cNvGraphicFramePr>
          <p:nvPr>
            <p:extLst/>
          </p:nvPr>
        </p:nvGraphicFramePr>
        <p:xfrm>
          <a:off x="4795307" y="4784890"/>
          <a:ext cx="436562" cy="561975"/>
        </p:xfrm>
        <a:graphic>
          <a:graphicData uri="http://schemas.openxmlformats.org/presentationml/2006/ole">
            <mc:AlternateContent xmlns:mc="http://schemas.openxmlformats.org/markup-compatibility/2006">
              <mc:Choice xmlns:v="urn:schemas-microsoft-com:vml" Requires="v">
                <p:oleObj spid="_x0000_s10384" name="Equation" r:id="rId15" imgW="177480" imgH="228600" progId="Equation.DSMT4">
                  <p:embed/>
                </p:oleObj>
              </mc:Choice>
              <mc:Fallback>
                <p:oleObj name="Equation" r:id="rId15" imgW="177480" imgH="228600" progId="Equation.DSMT4">
                  <p:embed/>
                  <p:pic>
                    <p:nvPicPr>
                      <p:cNvPr id="0" name=""/>
                      <p:cNvPicPr>
                        <a:picLocks noChangeAspect="1" noChangeArrowheads="1"/>
                      </p:cNvPicPr>
                      <p:nvPr/>
                    </p:nvPicPr>
                    <p:blipFill>
                      <a:blip r:embed="rId11"/>
                      <a:srcRect/>
                      <a:stretch>
                        <a:fillRect/>
                      </a:stretch>
                    </p:blipFill>
                    <p:spPr bwMode="auto">
                      <a:xfrm>
                        <a:off x="4795307" y="4784890"/>
                        <a:ext cx="436562" cy="56197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nvPr>
        </p:nvGraphicFramePr>
        <p:xfrm>
          <a:off x="3860015" y="5281072"/>
          <a:ext cx="530225" cy="561975"/>
        </p:xfrm>
        <a:graphic>
          <a:graphicData uri="http://schemas.openxmlformats.org/presentationml/2006/ole">
            <mc:AlternateContent xmlns:mc="http://schemas.openxmlformats.org/markup-compatibility/2006">
              <mc:Choice xmlns:v="urn:schemas-microsoft-com:vml" Requires="v">
                <p:oleObj spid="_x0000_s10385" name="Equation" r:id="rId16" imgW="215640" imgH="228600" progId="Equation.DSMT4">
                  <p:embed/>
                </p:oleObj>
              </mc:Choice>
              <mc:Fallback>
                <p:oleObj name="Equation" r:id="rId16" imgW="215640" imgH="228600" progId="Equation.DSMT4">
                  <p:embed/>
                  <p:pic>
                    <p:nvPicPr>
                      <p:cNvPr id="0" name=""/>
                      <p:cNvPicPr>
                        <a:picLocks noChangeAspect="1" noChangeArrowheads="1"/>
                      </p:cNvPicPr>
                      <p:nvPr/>
                    </p:nvPicPr>
                    <p:blipFill>
                      <a:blip r:embed="rId17"/>
                      <a:srcRect/>
                      <a:stretch>
                        <a:fillRect/>
                      </a:stretch>
                    </p:blipFill>
                    <p:spPr bwMode="auto">
                      <a:xfrm>
                        <a:off x="3860015" y="5281072"/>
                        <a:ext cx="530225" cy="561975"/>
                      </a:xfrm>
                      <a:prstGeom prst="rect">
                        <a:avLst/>
                      </a:prstGeom>
                      <a:noFill/>
                    </p:spPr>
                  </p:pic>
                </p:oleObj>
              </mc:Fallback>
            </mc:AlternateContent>
          </a:graphicData>
        </a:graphic>
      </p:graphicFrame>
    </p:spTree>
    <p:extLst>
      <p:ext uri="{BB962C8B-B14F-4D97-AF65-F5344CB8AC3E}">
        <p14:creationId xmlns:p14="http://schemas.microsoft.com/office/powerpoint/2010/main" val="35833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2563813" y="2324269"/>
          <a:ext cx="8902700" cy="1125537"/>
        </p:xfrm>
        <a:graphic>
          <a:graphicData uri="http://schemas.openxmlformats.org/presentationml/2006/ole">
            <mc:AlternateContent xmlns:mc="http://schemas.openxmlformats.org/markup-compatibility/2006">
              <mc:Choice xmlns:v="urn:schemas-microsoft-com:vml" Requires="v">
                <p:oleObj spid="_x0000_s11300" name="Equation" r:id="rId4" imgW="3619440" imgH="457200" progId="Equation.DSMT4">
                  <p:embed/>
                </p:oleObj>
              </mc:Choice>
              <mc:Fallback>
                <p:oleObj name="Equation" r:id="rId4" imgW="3619440" imgH="457200" progId="Equation.DSMT4">
                  <p:embed/>
                  <p:pic>
                    <p:nvPicPr>
                      <p:cNvPr id="0" name=""/>
                      <p:cNvPicPr>
                        <a:picLocks noChangeAspect="1" noChangeArrowheads="1"/>
                      </p:cNvPicPr>
                      <p:nvPr/>
                    </p:nvPicPr>
                    <p:blipFill>
                      <a:blip r:embed="rId5"/>
                      <a:srcRect/>
                      <a:stretch>
                        <a:fillRect/>
                      </a:stretch>
                    </p:blipFill>
                    <p:spPr bwMode="auto">
                      <a:xfrm>
                        <a:off x="2563813" y="2324269"/>
                        <a:ext cx="8902700" cy="1125537"/>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2563813" y="4259263"/>
          <a:ext cx="8318500" cy="1689100"/>
        </p:xfrm>
        <a:graphic>
          <a:graphicData uri="http://schemas.openxmlformats.org/presentationml/2006/ole">
            <mc:AlternateContent xmlns:mc="http://schemas.openxmlformats.org/markup-compatibility/2006">
              <mc:Choice xmlns:v="urn:schemas-microsoft-com:vml" Requires="v">
                <p:oleObj spid="_x0000_s11301" name="Equation" r:id="rId6" imgW="4241520" imgH="736560" progId="Equation.DSMT4">
                  <p:embed/>
                </p:oleObj>
              </mc:Choice>
              <mc:Fallback>
                <p:oleObj name="Equation" r:id="rId6" imgW="4241520" imgH="736560" progId="Equation.DSMT4">
                  <p:embed/>
                  <p:pic>
                    <p:nvPicPr>
                      <p:cNvPr id="0" name=""/>
                      <p:cNvPicPr>
                        <a:picLocks noChangeAspect="1" noChangeArrowheads="1"/>
                      </p:cNvPicPr>
                      <p:nvPr/>
                    </p:nvPicPr>
                    <p:blipFill>
                      <a:blip r:embed="rId7"/>
                      <a:srcRect/>
                      <a:stretch>
                        <a:fillRect/>
                      </a:stretch>
                    </p:blipFill>
                    <p:spPr bwMode="auto">
                      <a:xfrm>
                        <a:off x="2563813" y="4259263"/>
                        <a:ext cx="8318500" cy="1689100"/>
                      </a:xfrm>
                      <a:prstGeom prst="rect">
                        <a:avLst/>
                      </a:prstGeom>
                      <a:noFill/>
                    </p:spPr>
                  </p:pic>
                </p:oleObj>
              </mc:Fallback>
            </mc:AlternateContent>
          </a:graphicData>
        </a:graphic>
      </p:graphicFrame>
      <p:sp>
        <p:nvSpPr>
          <p:cNvPr id="11" name="文本框 10"/>
          <p:cNvSpPr txBox="1"/>
          <p:nvPr/>
        </p:nvSpPr>
        <p:spPr>
          <a:xfrm>
            <a:off x="1493003" y="2394862"/>
            <a:ext cx="1180133"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983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r="86656"/>
          <a:stretch/>
        </p:blipFill>
        <p:spPr>
          <a:xfrm>
            <a:off x="0" y="0"/>
            <a:ext cx="1626919" cy="6858000"/>
          </a:xfrm>
          <a:prstGeom prst="rect">
            <a:avLst/>
          </a:prstGeom>
        </p:spPr>
      </p:pic>
      <p:sp>
        <p:nvSpPr>
          <p:cNvPr id="9" name="圆角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8768" y="1318160"/>
            <a:ext cx="5997038" cy="2006931"/>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624666" y="1767627"/>
            <a:ext cx="3815963" cy="1107996"/>
          </a:xfrm>
          <a:prstGeom prst="rect">
            <a:avLst/>
          </a:prstGeom>
          <a:noFill/>
        </p:spPr>
        <p:txBody>
          <a:bodyPr wrap="square" rtlCol="0">
            <a:spAutoFit/>
            <a:scene3d>
              <a:camera prst="orthographicFront">
                <a:rot lat="0" lon="0" rev="0"/>
              </a:camera>
              <a:lightRig rig="threePt" dir="t"/>
            </a:scene3d>
          </a:bodyPr>
          <a:lstStyle/>
          <a:p>
            <a:pPr algn="dist"/>
            <a:r>
              <a:rPr lang="en-US" altLang="zh-CN" sz="6600" b="1" spc="-150" dirty="0">
                <a:solidFill>
                  <a:schemeClr val="bg1"/>
                </a:solidFill>
                <a:ea typeface="Microsoft YaHei UI" panose="020B0503020204020204" pitchFamily="34" charset="-122"/>
                <a:cs typeface="Meiryo UI" panose="020B0604030504040204" pitchFamily="34" charset="-128"/>
              </a:rPr>
              <a:t>CONTENTS</a:t>
            </a:r>
            <a:endParaRPr lang="zh-CN" altLang="en-US" sz="6600" b="1" spc="-150" dirty="0">
              <a:solidFill>
                <a:schemeClr val="bg1"/>
              </a:solidFill>
              <a:ea typeface="Microsoft YaHei UI" panose="020B0503020204020204" pitchFamily="34" charset="-122"/>
              <a:cs typeface="Meiryo UI" panose="020B0604030504040204" pitchFamily="34" charset="-128"/>
            </a:endParaRPr>
          </a:p>
        </p:txBody>
      </p:sp>
      <p:grpSp>
        <p:nvGrpSpPr>
          <p:cNvPr id="44" name="组合 4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973462"/>
            <a:ext cx="4313610" cy="801677"/>
            <a:chOff x="6929721" y="1614779"/>
            <a:chExt cx="4313610" cy="801677"/>
          </a:xfrm>
        </p:grpSpPr>
        <p:sp>
          <p:nvSpPr>
            <p:cNvPr id="45" name="矩形 44"/>
            <p:cNvSpPr/>
            <p:nvPr/>
          </p:nvSpPr>
          <p:spPr>
            <a:xfrm>
              <a:off x="6938527" y="1614779"/>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背景介绍</a:t>
              </a:r>
              <a:endParaRPr lang="zh-CN" altLang="en-US" sz="2400" dirty="0">
                <a:solidFill>
                  <a:schemeClr val="tx1">
                    <a:lumMod val="75000"/>
                    <a:lumOff val="25000"/>
                  </a:schemeClr>
                </a:solidFill>
                <a:ea typeface="Microsoft YaHei UI" panose="020B0503020204020204" pitchFamily="34" charset="-122"/>
              </a:endParaRPr>
            </a:p>
          </p:txBody>
        </p:sp>
        <p:sp>
          <p:nvSpPr>
            <p:cNvPr id="46" name="Rectangle 3"/>
            <p:cNvSpPr txBox="1">
              <a:spLocks noChangeArrowheads="1"/>
            </p:cNvSpPr>
            <p:nvPr/>
          </p:nvSpPr>
          <p:spPr bwMode="auto">
            <a:xfrm>
              <a:off x="6929721" y="210649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Background </a:t>
              </a:r>
              <a:r>
                <a:rPr lang="en-US" altLang="ko-KR" sz="1400" b="0" dirty="0" smtClean="0">
                  <a:solidFill>
                    <a:schemeClr val="tx1">
                      <a:lumMod val="75000"/>
                      <a:lumOff val="25000"/>
                    </a:schemeClr>
                  </a:solidFill>
                  <a:effectLst/>
                  <a:latin typeface="+mn-lt"/>
                  <a:ea typeface="Microsoft YaHei UI" panose="020B0503020204020204" pitchFamily="34" charset="-122"/>
                </a:rPr>
                <a:t>Introduction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47" name="组合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2017741"/>
            <a:ext cx="4345507" cy="772908"/>
            <a:chOff x="6938527" y="2659058"/>
            <a:chExt cx="4345507" cy="772908"/>
          </a:xfrm>
        </p:grpSpPr>
        <p:sp>
          <p:nvSpPr>
            <p:cNvPr id="48" name="矩形 47"/>
            <p:cNvSpPr/>
            <p:nvPr/>
          </p:nvSpPr>
          <p:spPr>
            <a:xfrm>
              <a:off x="6938527" y="2659058"/>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数据采集与处理</a:t>
              </a:r>
              <a:endParaRPr lang="zh-CN" altLang="en-US" sz="2400" dirty="0">
                <a:solidFill>
                  <a:schemeClr val="tx1">
                    <a:lumMod val="75000"/>
                    <a:lumOff val="25000"/>
                  </a:schemeClr>
                </a:solidFill>
                <a:ea typeface="Microsoft YaHei UI" panose="020B0503020204020204" pitchFamily="34" charset="-122"/>
              </a:endParaRPr>
            </a:p>
          </p:txBody>
        </p:sp>
        <p:sp>
          <p:nvSpPr>
            <p:cNvPr id="49" name="Rectangle 3"/>
            <p:cNvSpPr txBox="1">
              <a:spLocks noChangeArrowheads="1"/>
            </p:cNvSpPr>
            <p:nvPr/>
          </p:nvSpPr>
          <p:spPr bwMode="auto">
            <a:xfrm>
              <a:off x="6970424" y="312200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D</a:t>
              </a:r>
              <a:r>
                <a:rPr lang="en-US" altLang="zh-CN" sz="1400" b="0" dirty="0" smtClean="0">
                  <a:solidFill>
                    <a:schemeClr val="tx1">
                      <a:lumMod val="75000"/>
                      <a:lumOff val="25000"/>
                    </a:schemeClr>
                  </a:solidFill>
                  <a:effectLst/>
                  <a:latin typeface="+mn-lt"/>
                  <a:ea typeface="Microsoft YaHei UI" panose="020B0503020204020204" pitchFamily="34" charset="-122"/>
                </a:rPr>
                <a:t>ata </a:t>
              </a:r>
              <a:r>
                <a:rPr lang="en-US" altLang="zh-CN" sz="1400" b="0" dirty="0">
                  <a:solidFill>
                    <a:schemeClr val="tx1">
                      <a:lumMod val="75000"/>
                      <a:lumOff val="25000"/>
                    </a:schemeClr>
                  </a:solidFill>
                  <a:effectLst/>
                  <a:latin typeface="+mn-lt"/>
                  <a:ea typeface="Microsoft YaHei UI" panose="020B0503020204020204" pitchFamily="34" charset="-122"/>
                </a:rPr>
                <a:t>Collection and processing</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0" name="组合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3253599"/>
            <a:ext cx="4322416" cy="640080"/>
            <a:chOff x="6929721" y="3894916"/>
            <a:chExt cx="4322416" cy="640080"/>
          </a:xfrm>
        </p:grpSpPr>
        <p:sp>
          <p:nvSpPr>
            <p:cNvPr id="51" name="矩形 50"/>
            <p:cNvSpPr/>
            <p:nvPr/>
          </p:nvSpPr>
          <p:spPr>
            <a:xfrm>
              <a:off x="6929721" y="3894916"/>
              <a:ext cx="345634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chemeClr val="tx1">
                      <a:lumMod val="75000"/>
                      <a:lumOff val="25000"/>
                    </a:schemeClr>
                  </a:solidFill>
                  <a:ea typeface="Microsoft YaHei UI" panose="020B0503020204020204" pitchFamily="34" charset="-122"/>
                </a:rPr>
                <a:t>百</a:t>
              </a:r>
              <a:r>
                <a:rPr lang="zh-CN" altLang="en-US" sz="2400">
                  <a:solidFill>
                    <a:schemeClr val="tx1">
                      <a:lumMod val="75000"/>
                      <a:lumOff val="25000"/>
                    </a:schemeClr>
                  </a:solidFill>
                  <a:ea typeface="Microsoft YaHei UI" panose="020B0503020204020204" pitchFamily="34" charset="-122"/>
                </a:rPr>
                <a:t>度搜索指数预测模型</a:t>
              </a:r>
            </a:p>
            <a:p>
              <a:endParaRPr lang="zh-CN" altLang="en-US" sz="2400" dirty="0">
                <a:solidFill>
                  <a:schemeClr val="tx1">
                    <a:lumMod val="75000"/>
                    <a:lumOff val="25000"/>
                  </a:schemeClr>
                </a:solidFill>
                <a:ea typeface="Microsoft YaHei UI" panose="020B0503020204020204" pitchFamily="34" charset="-122"/>
              </a:endParaRPr>
            </a:p>
          </p:txBody>
        </p:sp>
        <p:sp>
          <p:nvSpPr>
            <p:cNvPr id="52" name="Rectangle 3"/>
            <p:cNvSpPr txBox="1">
              <a:spLocks noChangeArrowheads="1"/>
            </p:cNvSpPr>
            <p:nvPr/>
          </p:nvSpPr>
          <p:spPr bwMode="auto">
            <a:xfrm>
              <a:off x="6938527" y="416334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smtClean="0">
                  <a:solidFill>
                    <a:schemeClr val="tx1">
                      <a:lumMod val="75000"/>
                      <a:lumOff val="25000"/>
                    </a:schemeClr>
                  </a:solidFill>
                  <a:effectLst/>
                  <a:latin typeface="+mn-lt"/>
                  <a:ea typeface="Microsoft YaHei UI" panose="020B0503020204020204" pitchFamily="34" charset="-122"/>
                </a:rPr>
                <a:t>Baidu Search Index Prediction Model </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3" name="组合 5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4106298"/>
            <a:ext cx="4354313" cy="741198"/>
            <a:chOff x="6938527" y="4747615"/>
            <a:chExt cx="4354313" cy="741198"/>
          </a:xfrm>
        </p:grpSpPr>
        <p:sp>
          <p:nvSpPr>
            <p:cNvPr id="54" name="矩形 5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预测精度对比</a:t>
              </a:r>
              <a:endParaRPr lang="zh-CN" altLang="en-US" sz="2400" dirty="0">
                <a:solidFill>
                  <a:schemeClr val="tx1">
                    <a:lumMod val="75000"/>
                    <a:lumOff val="25000"/>
                  </a:schemeClr>
                </a:solidFill>
                <a:ea typeface="Microsoft YaHei UI" panose="020B0503020204020204" pitchFamily="34" charset="-122"/>
              </a:endParaRPr>
            </a:p>
          </p:txBody>
        </p:sp>
        <p:sp>
          <p:nvSpPr>
            <p:cNvPr id="5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Prediction </a:t>
              </a:r>
              <a:r>
                <a:rPr lang="en-US" altLang="ko-KR" sz="1400" b="0" dirty="0" smtClean="0">
                  <a:solidFill>
                    <a:schemeClr val="tx1">
                      <a:lumMod val="75000"/>
                      <a:lumOff val="25000"/>
                    </a:schemeClr>
                  </a:solidFill>
                  <a:effectLst/>
                  <a:latin typeface="+mn-lt"/>
                  <a:ea typeface="Microsoft YaHei UI" panose="020B0503020204020204" pitchFamily="34" charset="-122"/>
                </a:rPr>
                <a:t>Accuracy Comparison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56" name="圆角矩形 5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1162735"/>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01</a:t>
            </a:r>
            <a:endParaRPr lang="zh-CN" altLang="en-US" sz="2400" b="1" dirty="0"/>
          </a:p>
        </p:txBody>
      </p:sp>
      <p:sp>
        <p:nvSpPr>
          <p:cNvPr id="57" name="圆角矩形 5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2202687"/>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02</a:t>
            </a:r>
            <a:endParaRPr lang="zh-CN" altLang="en-US" sz="2400" b="1" dirty="0"/>
          </a:p>
        </p:txBody>
      </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3242639"/>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03</a:t>
            </a:r>
            <a:endParaRPr lang="zh-CN" altLang="en-US" sz="2400" b="1" dirty="0"/>
          </a:p>
        </p:txBody>
      </p:sp>
      <p:sp>
        <p:nvSpPr>
          <p:cNvPr id="59" name="圆角矩形 5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4282592"/>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23" name="组合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5154415"/>
            <a:ext cx="4354313" cy="741198"/>
            <a:chOff x="6938527" y="4747615"/>
            <a:chExt cx="4354313" cy="741198"/>
          </a:xfrm>
        </p:grpSpPr>
        <p:sp>
          <p:nvSpPr>
            <p:cNvPr id="24" name="矩形 2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结论与建议</a:t>
              </a:r>
              <a:endParaRPr lang="zh-CN" altLang="en-US" sz="2400" dirty="0">
                <a:solidFill>
                  <a:schemeClr val="tx1">
                    <a:lumMod val="75000"/>
                    <a:lumOff val="25000"/>
                  </a:schemeClr>
                </a:solidFill>
                <a:ea typeface="Microsoft YaHei UI" panose="020B0503020204020204" pitchFamily="34" charset="-122"/>
              </a:endParaRPr>
            </a:p>
          </p:txBody>
        </p:sp>
        <p:sp>
          <p:nvSpPr>
            <p:cNvPr id="2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Conclusion </a:t>
              </a:r>
              <a:r>
                <a:rPr lang="en-US" altLang="ko-KR" sz="1400" b="0" dirty="0">
                  <a:solidFill>
                    <a:schemeClr val="tx1">
                      <a:lumMod val="75000"/>
                      <a:lumOff val="25000"/>
                    </a:schemeClr>
                  </a:solidFill>
                  <a:effectLst/>
                  <a:latin typeface="+mn-lt"/>
                  <a:ea typeface="Microsoft YaHei UI" panose="020B0503020204020204" pitchFamily="34" charset="-122"/>
                </a:rPr>
                <a:t>and </a:t>
              </a:r>
              <a:r>
                <a:rPr lang="en-US" altLang="ko-KR" sz="1400" b="0" dirty="0" smtClean="0">
                  <a:solidFill>
                    <a:schemeClr val="tx1">
                      <a:lumMod val="75000"/>
                      <a:lumOff val="25000"/>
                    </a:schemeClr>
                  </a:solidFill>
                  <a:effectLst/>
                  <a:latin typeface="+mn-lt"/>
                  <a:ea typeface="Microsoft YaHei UI" panose="020B0503020204020204" pitchFamily="34" charset="-122"/>
                </a:rPr>
                <a:t>Suggestion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26" name="圆角矩形 2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532254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05</a:t>
            </a:r>
            <a:endParaRPr lang="zh-CN" altLang="en-US" sz="2400" b="1" dirty="0"/>
          </a:p>
        </p:txBody>
      </p:sp>
    </p:spTree>
    <p:extLst>
      <p:ext uri="{BB962C8B-B14F-4D97-AF65-F5344CB8AC3E}">
        <p14:creationId xmlns:p14="http://schemas.microsoft.com/office/powerpoint/2010/main" val="403928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模型检验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nvPr>
        </p:nvGraphicFramePr>
        <p:xfrm>
          <a:off x="1977463" y="2672762"/>
          <a:ext cx="8586652" cy="2186244"/>
        </p:xfrm>
        <a:graphic>
          <a:graphicData uri="http://schemas.openxmlformats.org/drawingml/2006/table">
            <a:tbl>
              <a:tblPr firstRow="1" firstCol="1" bandRow="1"/>
              <a:tblGrid>
                <a:gridCol w="3707528"/>
                <a:gridCol w="4879124"/>
              </a:tblGrid>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R</a:t>
                      </a:r>
                      <a:r>
                        <a:rPr lang="en-US" sz="2300" b="1" i="1" kern="100" baseline="300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.850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Adjusted R square</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.798</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回归方程</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F</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检验概率</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P-</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D.W.</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1.969</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1123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nvPr>
        </p:nvGraphicFramePr>
        <p:xfrm>
          <a:off x="934070" y="2976193"/>
          <a:ext cx="10251355" cy="1579382"/>
        </p:xfrm>
        <a:graphic>
          <a:graphicData uri="http://schemas.openxmlformats.org/drawingml/2006/table">
            <a:tbl>
              <a:tblPr firstRow="1" firstCol="1" bandRow="1"/>
              <a:tblGrid>
                <a:gridCol w="4320467"/>
                <a:gridCol w="1738426"/>
                <a:gridCol w="2401614"/>
                <a:gridCol w="1790848"/>
              </a:tblGrid>
              <a:tr h="526461">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原假设</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观察值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统计量</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052921">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 does not Granger Cause 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 does not Granger Cause Q</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457200" algn="just">
                        <a:lnSpc>
                          <a:spcPct val="150000"/>
                        </a:lnSpc>
                        <a:spcAft>
                          <a:spcPts val="0"/>
                        </a:spcAft>
                      </a:pPr>
                      <a:r>
                        <a:rPr lang="en-US" sz="2200" kern="10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50</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7.02312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4.52735</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0.0022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0.0162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nvPr>
        </p:nvGraphicFramePr>
        <p:xfrm>
          <a:off x="784904" y="2645416"/>
          <a:ext cx="10758568" cy="2240936"/>
        </p:xfrm>
        <a:graphic>
          <a:graphicData uri="http://schemas.openxmlformats.org/drawingml/2006/table">
            <a:tbl>
              <a:tblPr firstRow="1" firstCol="1" bandRow="1"/>
              <a:tblGrid>
                <a:gridCol w="3585757"/>
                <a:gridCol w="3585757"/>
                <a:gridCol w="3587054"/>
              </a:tblGrid>
              <a:tr h="560234">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11</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预测值</a:t>
                      </a: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4930.805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5364.617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实际值</a:t>
                      </a: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5707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误差</a:t>
                      </a: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2.167%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5.999%</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97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数据可视化</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482" y="825274"/>
            <a:ext cx="4605473" cy="5489990"/>
          </a:xfrm>
          <a:prstGeom prst="rect">
            <a:avLst/>
          </a:prstGeom>
          <a:ln>
            <a:noFill/>
          </a:ln>
          <a:effectLst>
            <a:outerShdw blurRad="190500" algn="tl" rotWithShape="0">
              <a:srgbClr val="000000">
                <a:alpha val="70000"/>
              </a:srgbClr>
            </a:outerShdw>
          </a:effectLst>
        </p:spPr>
      </p:pic>
      <p:sp>
        <p:nvSpPr>
          <p:cNvPr id="8" name="矩形 7"/>
          <p:cNvSpPr/>
          <p:nvPr/>
        </p:nvSpPr>
        <p:spPr>
          <a:xfrm>
            <a:off x="1136670" y="2888721"/>
            <a:ext cx="4694569"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用</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筛选</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后的</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分别与发病数进行成对的相关度分析，通过可视化，直观了解数据间的相关情况。</a:t>
            </a:r>
            <a:endParaRPr lang="zh-CN" altLang="en-US" dirty="0"/>
          </a:p>
        </p:txBody>
      </p:sp>
      <p:grpSp>
        <p:nvGrpSpPr>
          <p:cNvPr id="11" name="组合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2" name="矩形 11"/>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3" name="矩形 1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51" y="2219865"/>
            <a:ext cx="9354986" cy="445005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323" y="2168195"/>
            <a:ext cx="9463608" cy="450172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51" y="1966810"/>
            <a:ext cx="10248207" cy="48749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374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8070830" cy="369332"/>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的比例将数据分为训练集和</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测试</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集。</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12553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55635" y="3239277"/>
            <a:ext cx="4816594"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 Sigmoid,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Tanh</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Linear...</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SGD, Adam…</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椭圆 5"/>
          <p:cNvSpPr/>
          <p:nvPr/>
        </p:nvSpPr>
        <p:spPr>
          <a:xfrm>
            <a:off x="6758323" y="218585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55697" y="2833328"/>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761813" y="3479296"/>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755697" y="4125264"/>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755697" y="4771232"/>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6" idx="2"/>
          </p:cNvCxnSpPr>
          <p:nvPr/>
        </p:nvCxnSpPr>
        <p:spPr>
          <a:xfrm>
            <a:off x="6016679" y="2407499"/>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6014053" y="3053185"/>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6014053" y="3700942"/>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6043891" y="4346910"/>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6043891" y="4992878"/>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a:off x="8829099" y="262370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815007"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29099" y="4341081"/>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6" idx="6"/>
            <a:endCxn id="28" idx="2"/>
          </p:cNvCxnSpPr>
          <p:nvPr/>
        </p:nvCxnSpPr>
        <p:spPr>
          <a:xfrm>
            <a:off x="7181565" y="2407499"/>
            <a:ext cx="1647534" cy="437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4" idx="6"/>
            <a:endCxn id="28" idx="2"/>
          </p:cNvCxnSpPr>
          <p:nvPr/>
        </p:nvCxnSpPr>
        <p:spPr>
          <a:xfrm flipV="1">
            <a:off x="7178939" y="2845349"/>
            <a:ext cx="1650160" cy="20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0" idx="6"/>
            <a:endCxn id="28" idx="2"/>
          </p:cNvCxnSpPr>
          <p:nvPr/>
        </p:nvCxnSpPr>
        <p:spPr>
          <a:xfrm flipV="1">
            <a:off x="7185055" y="2845349"/>
            <a:ext cx="1644044" cy="855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1" idx="6"/>
            <a:endCxn id="28" idx="2"/>
          </p:cNvCxnSpPr>
          <p:nvPr/>
        </p:nvCxnSpPr>
        <p:spPr>
          <a:xfrm flipV="1">
            <a:off x="7178939" y="2845349"/>
            <a:ext cx="1650160" cy="1501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23" idx="6"/>
            <a:endCxn id="28" idx="2"/>
          </p:cNvCxnSpPr>
          <p:nvPr/>
        </p:nvCxnSpPr>
        <p:spPr>
          <a:xfrm flipV="1">
            <a:off x="7178939" y="2845349"/>
            <a:ext cx="1650160" cy="214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6" idx="6"/>
            <a:endCxn id="29" idx="2"/>
          </p:cNvCxnSpPr>
          <p:nvPr/>
        </p:nvCxnSpPr>
        <p:spPr>
          <a:xfrm>
            <a:off x="7181565" y="2407499"/>
            <a:ext cx="1633442" cy="1296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14" idx="6"/>
            <a:endCxn id="29" idx="2"/>
          </p:cNvCxnSpPr>
          <p:nvPr/>
        </p:nvCxnSpPr>
        <p:spPr>
          <a:xfrm>
            <a:off x="7178939" y="3054974"/>
            <a:ext cx="1636068" cy="649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20" idx="6"/>
            <a:endCxn id="29" idx="2"/>
          </p:cNvCxnSpPr>
          <p:nvPr/>
        </p:nvCxnSpPr>
        <p:spPr>
          <a:xfrm>
            <a:off x="7185055" y="3700942"/>
            <a:ext cx="1629952" cy="3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21" idx="6"/>
            <a:endCxn id="29" idx="2"/>
          </p:cNvCxnSpPr>
          <p:nvPr/>
        </p:nvCxnSpPr>
        <p:spPr>
          <a:xfrm flipV="1">
            <a:off x="7178939" y="3703981"/>
            <a:ext cx="1636068" cy="64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23" idx="6"/>
            <a:endCxn id="29" idx="2"/>
          </p:cNvCxnSpPr>
          <p:nvPr/>
        </p:nvCxnSpPr>
        <p:spPr>
          <a:xfrm flipV="1">
            <a:off x="7178939" y="3703981"/>
            <a:ext cx="1636068" cy="128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a:stCxn id="20" idx="6"/>
          </p:cNvCxnSpPr>
          <p:nvPr/>
        </p:nvCxnSpPr>
        <p:spPr>
          <a:xfrm>
            <a:off x="7185055" y="3700942"/>
            <a:ext cx="1629952" cy="861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stCxn id="21" idx="6"/>
            <a:endCxn id="30" idx="2"/>
          </p:cNvCxnSpPr>
          <p:nvPr/>
        </p:nvCxnSpPr>
        <p:spPr>
          <a:xfrm>
            <a:off x="7178939" y="4346910"/>
            <a:ext cx="1650160" cy="215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stCxn id="23" idx="6"/>
            <a:endCxn id="30" idx="2"/>
          </p:cNvCxnSpPr>
          <p:nvPr/>
        </p:nvCxnSpPr>
        <p:spPr>
          <a:xfrm flipV="1">
            <a:off x="7178939" y="4562727"/>
            <a:ext cx="1650160" cy="430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6" idx="6"/>
            <a:endCxn id="30" idx="2"/>
          </p:cNvCxnSpPr>
          <p:nvPr/>
        </p:nvCxnSpPr>
        <p:spPr>
          <a:xfrm>
            <a:off x="7181565" y="2407499"/>
            <a:ext cx="1647534" cy="2155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14" idx="6"/>
            <a:endCxn id="30" idx="2"/>
          </p:cNvCxnSpPr>
          <p:nvPr/>
        </p:nvCxnSpPr>
        <p:spPr>
          <a:xfrm>
            <a:off x="7178939" y="3054974"/>
            <a:ext cx="1650160" cy="1507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椭圆 60"/>
          <p:cNvSpPr/>
          <p:nvPr/>
        </p:nvSpPr>
        <p:spPr>
          <a:xfrm>
            <a:off x="10444959"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p:cNvCxnSpPr>
            <a:stCxn id="29" idx="6"/>
            <a:endCxn id="61" idx="2"/>
          </p:cNvCxnSpPr>
          <p:nvPr/>
        </p:nvCxnSpPr>
        <p:spPr>
          <a:xfrm>
            <a:off x="9238249" y="3703981"/>
            <a:ext cx="12067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28" idx="5"/>
            <a:endCxn id="61" idx="2"/>
          </p:cNvCxnSpPr>
          <p:nvPr/>
        </p:nvCxnSpPr>
        <p:spPr>
          <a:xfrm>
            <a:off x="9190359" y="3002076"/>
            <a:ext cx="1254600" cy="70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30" idx="7"/>
            <a:endCxn id="61" idx="2"/>
          </p:cNvCxnSpPr>
          <p:nvPr/>
        </p:nvCxnSpPr>
        <p:spPr>
          <a:xfrm flipV="1">
            <a:off x="9190359" y="3703981"/>
            <a:ext cx="1254600" cy="702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文本框 79"/>
          <p:cNvSpPr txBox="1"/>
          <p:nvPr/>
        </p:nvSpPr>
        <p:spPr>
          <a:xfrm>
            <a:off x="6524823" y="134349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Input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8598225" y="1359100"/>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Hidden</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10214085" y="138203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Output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pic>
        <p:nvPicPr>
          <p:cNvPr id="83" name="图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58" y="2734362"/>
            <a:ext cx="4695825" cy="167163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4" name="文本框 83"/>
              <p:cNvSpPr txBox="1"/>
              <p:nvPr/>
            </p:nvSpPr>
            <p:spPr>
              <a:xfrm>
                <a:off x="7562837" y="2175050"/>
                <a:ext cx="8849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𝑊</m:t>
                          </m:r>
                        </m:e>
                        <m:sub>
                          <m:r>
                            <a:rPr lang="en-US" altLang="zh-CN" b="0" i="1" dirty="0" smtClean="0">
                              <a:latin typeface="Cambria Math" panose="02040503050406030204" pitchFamily="18" charset="0"/>
                              <a:cs typeface="Times New Roman" panose="02020603050405020304" pitchFamily="18" charset="0"/>
                            </a:rPr>
                            <m:t>𝑖</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7562837" y="2175050"/>
                <a:ext cx="884989" cy="369332"/>
              </a:xfrm>
              <a:prstGeom prst="rect">
                <a:avLst/>
              </a:prstGeom>
              <a:blipFill rotWithShape="0">
                <a:blip r:embed="rId4"/>
                <a:stretch>
                  <a:fillRect b="-3333"/>
                </a:stretch>
              </a:blipFill>
            </p:spPr>
            <p:txBody>
              <a:bodyPr/>
              <a:lstStyle/>
              <a:p>
                <a:r>
                  <a:rPr lang="zh-CN" altLang="en-US">
                    <a:noFill/>
                  </a:rPr>
                  <a:t> </a:t>
                </a:r>
              </a:p>
            </p:txBody>
          </p:sp>
        </mc:Fallback>
      </mc:AlternateContent>
      <p:grpSp>
        <p:nvGrpSpPr>
          <p:cNvPr id="88" name="组合 87"/>
          <p:cNvGrpSpPr/>
          <p:nvPr/>
        </p:nvGrpSpPr>
        <p:grpSpPr>
          <a:xfrm>
            <a:off x="8269358" y="2034565"/>
            <a:ext cx="3060427" cy="1447770"/>
            <a:chOff x="8269358" y="2034565"/>
            <a:chExt cx="3060427" cy="1447770"/>
          </a:xfrm>
        </p:grpSpPr>
        <p:cxnSp>
          <p:nvCxnSpPr>
            <p:cNvPr id="86" name="肘形连接符 85"/>
            <p:cNvCxnSpPr>
              <a:stCxn id="61" idx="0"/>
            </p:cNvCxnSpPr>
            <p:nvPr/>
          </p:nvCxnSpPr>
          <p:spPr>
            <a:xfrm rot="16200000" flipV="1">
              <a:off x="8901660" y="1727414"/>
              <a:ext cx="1122619" cy="23872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9098384" y="2034565"/>
              <a:ext cx="2231401"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Error back propagation</a:t>
              </a:r>
              <a:endParaRPr lang="zh-CN" altLang="en-US" dirty="0">
                <a:latin typeface="Times New Roman" panose="02020603050405020304" pitchFamily="18" charset="0"/>
                <a:cs typeface="Times New Roman" panose="02020603050405020304" pitchFamily="18" charset="0"/>
              </a:endParaRPr>
            </a:p>
          </p:txBody>
        </p:sp>
      </p:grpSp>
      <p:sp>
        <p:nvSpPr>
          <p:cNvPr id="89" name="矩形 88"/>
          <p:cNvSpPr/>
          <p:nvPr/>
        </p:nvSpPr>
        <p:spPr>
          <a:xfrm>
            <a:off x="1269993" y="5561282"/>
            <a:ext cx="5436812" cy="461665"/>
          </a:xfrm>
          <a:prstGeom prst="rect">
            <a:avLst/>
          </a:prstGeom>
        </p:spPr>
        <p:txBody>
          <a:bodyPr wrap="square">
            <a:spAutoFit/>
          </a:bodyPr>
          <a:lstStyle/>
          <a:p>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Abbott, L. F., &amp; Dayan, P. (1999). The effect of correlated variability on the accuracy of a population code. Neural computation, 11(1), 91-101.</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2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3"/>
                                        </p:tgtEl>
                                      </p:cBhvr>
                                    </p:animEffect>
                                    <p:set>
                                      <p:cBhvr>
                                        <p:cTn id="47" dur="1" fill="hold">
                                          <p:stCondLst>
                                            <p:cond delay="499"/>
                                          </p:stCondLst>
                                        </p:cTn>
                                        <p:tgtEl>
                                          <p:spTgt spid="83"/>
                                        </p:tgtEl>
                                        <p:attrNameLst>
                                          <p:attrName>style.visibility</p:attrName>
                                        </p:attrNameLst>
                                      </p:cBhvr>
                                      <p:to>
                                        <p:strVal val="hidden"/>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par>
                                <p:cTn id="88" presetID="10" presetClass="entr" presetSubtype="0"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par>
                                <p:cTn id="99" presetID="10" presetClass="entr" presetSubtype="0"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par>
                                <p:cTn id="102" presetID="10"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8"/>
                                        </p:tgtEl>
                                        <p:attrNameLst>
                                          <p:attrName>style.visibility</p:attrName>
                                        </p:attrNameLst>
                                      </p:cBhvr>
                                      <p:to>
                                        <p:strVal val="visible"/>
                                      </p:to>
                                    </p:set>
                                    <p:animEffect transition="in" filter="fade">
                                      <p:cBhvr>
                                        <p:cTn id="1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0" grpId="0" animBg="1"/>
      <p:bldP spid="21" grpId="0" animBg="1"/>
      <p:bldP spid="23" grpId="0" animBg="1"/>
      <p:bldP spid="28" grpId="0" animBg="1"/>
      <p:bldP spid="29" grpId="0" animBg="1"/>
      <p:bldP spid="30" grpId="0" animBg="1"/>
      <p:bldP spid="61" grpId="0" animBg="1"/>
      <p:bldP spid="80" grpId="0"/>
      <p:bldP spid="81" grpId="0"/>
      <p:bldP spid="82" grpId="0"/>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模型应用</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导入基于</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Theano</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Tensorflow</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的高层神经网络</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API -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Keras</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，能进行简易和快速的原型设计。</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1949470" y="4964795"/>
            <a:ext cx="6673830" cy="338554"/>
          </a:xfrm>
          <a:prstGeom prst="rect">
            <a:avLst/>
          </a:prstGeom>
        </p:spPr>
        <p:txBody>
          <a:bodyPr wrap="square">
            <a:spAutoFit/>
          </a:bodyPr>
          <a:lstStyle/>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of BP: 0.2148</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990" y="1400760"/>
            <a:ext cx="4621644" cy="4533333"/>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947" y="1688872"/>
            <a:ext cx="5852171" cy="3994106"/>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778" y="3762115"/>
            <a:ext cx="7200900" cy="1739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839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857558" y="2396134"/>
            <a:ext cx="8070830" cy="646331"/>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求得各变量的变化率并进行数据标准化操作，并按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的比例将数据分为训练集和验证集。</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104" y="4279084"/>
            <a:ext cx="9163050" cy="1285875"/>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763" y="3065785"/>
            <a:ext cx="7804420" cy="37124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0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模型调参</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36670" y="2651252"/>
            <a:ext cx="4694569" cy="2585323"/>
          </a:xfrm>
          <a:prstGeom prst="rect">
            <a:avLst/>
          </a:prstGeom>
        </p:spPr>
        <p:txBody>
          <a:bodyPr wrap="square">
            <a:spAutoFit/>
          </a:bodyPr>
          <a:lstStyle/>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批尺寸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batchsize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与单次时期</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(epoch)</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调整学习率</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(learning-rate)</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和动量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(momentum)</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权值</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init_mode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舍弃</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(dropout)</a:t>
            </a:r>
          </a:p>
          <a:p>
            <a:pPr marL="342900" indent="-342900">
              <a:buAutoNum type="alphaLcPeriod"/>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3715" y="5453384"/>
            <a:ext cx="6096000" cy="1015663"/>
          </a:xfrm>
          <a:prstGeom prst="rect">
            <a:avLst/>
          </a:prstGeom>
        </p:spPr>
        <p:txBody>
          <a:bodyPr>
            <a:spAutoFit/>
          </a:bodyPr>
          <a:lstStyle/>
          <a:p>
            <a:pPr fontAlgn="base"/>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Qian, N. (1999). On the momentum term in gradient descent learning algorithms. Neural networks, 12(1), 145-151.</a:t>
            </a:r>
          </a:p>
          <a:p>
            <a:pPr fontAlgn="base"/>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Bhaya</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A., &amp; </a:t>
            </a:r>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Kaszkurewicz</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E. (2004). Steepest descent with momentum for quadratic functions is a version of the conjugate gradient method. Neural Networks, 17(1), 65-71.</a:t>
            </a:r>
          </a:p>
          <a:p>
            <a:pPr fontAlgn="base"/>
            <a:endPar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06" y="1444492"/>
            <a:ext cx="6386513" cy="3900488"/>
          </a:xfrm>
          <a:prstGeom prst="rect">
            <a:avLst/>
          </a:prstGeom>
          <a:ln>
            <a:noFill/>
          </a:ln>
          <a:effectLst>
            <a:outerShdw blurRad="190500" algn="tl" rotWithShape="0">
              <a:srgbClr val="000000">
                <a:alpha val="70000"/>
              </a:srgbClr>
            </a:outerShdw>
          </a:effectLst>
        </p:spPr>
      </p:pic>
      <p:grpSp>
        <p:nvGrpSpPr>
          <p:cNvPr id="13" name="组合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4" name="矩形 1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5" name="矩形 14"/>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239" y="1443590"/>
            <a:ext cx="5852171" cy="399410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39" t="-987" r="21380" b="987"/>
          <a:stretch/>
        </p:blipFill>
        <p:spPr>
          <a:xfrm>
            <a:off x="5524428" y="2635565"/>
            <a:ext cx="6162983" cy="2343150"/>
          </a:xfrm>
          <a:prstGeom prst="rect">
            <a:avLst/>
          </a:prstGeom>
          <a:ln>
            <a:noFill/>
          </a:ln>
          <a:effectLst>
            <a:outerShdw blurRad="190500" algn="tl" rotWithShape="0">
              <a:srgbClr val="000000">
                <a:alpha val="70000"/>
              </a:srgbClr>
            </a:outerShdw>
          </a:effectLst>
        </p:spPr>
      </p:pic>
      <p:sp>
        <p:nvSpPr>
          <p:cNvPr id="4" name="矩形 3"/>
          <p:cNvSpPr/>
          <p:nvPr/>
        </p:nvSpPr>
        <p:spPr>
          <a:xfrm>
            <a:off x="1083715" y="5051909"/>
            <a:ext cx="1396536" cy="369332"/>
          </a:xfrm>
          <a:prstGeom prst="rect">
            <a:avLst/>
          </a:prstGeom>
        </p:spPr>
        <p:txBody>
          <a:bodyPr wrap="none">
            <a:spAutoFit/>
          </a:bodyPr>
          <a:lstStyle/>
          <a:p>
            <a:r>
              <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0.26</a:t>
            </a:r>
            <a:endPar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275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通过非线性映射</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将非线性可分的问题转化为线性可分</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2772122"/>
            <a:ext cx="5852171" cy="16181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4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1477328"/>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并选取径向</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机</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RBF</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线性核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(Linear)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、多项式核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(Poly)</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三种核函数进行预测。</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1949470" y="4964795"/>
            <a:ext cx="6673830" cy="861774"/>
          </a:xfrm>
          <a:prstGeom prst="rect">
            <a:avLst/>
          </a:prstGeom>
        </p:spPr>
        <p:txBody>
          <a:bodyPr wrap="square">
            <a:spAutoFit/>
          </a:bodyPr>
          <a:lstStyle/>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poly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1584164"/>
            <a:ext cx="5852171" cy="39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91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0" name="圆角矩形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01</a:t>
            </a: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背景介绍</a:t>
            </a:r>
            <a:endParaRPr lang="zh-CN" altLang="en-US" sz="6000" dirty="0">
              <a:solidFill>
                <a:schemeClr val="bg1"/>
              </a:solidFill>
              <a:ea typeface="Microsoft YaHei UI"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369332"/>
          </a:xfrm>
          <a:prstGeom prst="rect">
            <a:avLst/>
          </a:prstGeom>
          <a:noFill/>
          <a:effectLst/>
        </p:spPr>
        <p:txBody>
          <a:bodyPr wrap="square" rtlCol="0">
            <a:spAutoFit/>
          </a:bodyPr>
          <a:lstStyle/>
          <a:p>
            <a:pPr algn="ctr"/>
            <a:r>
              <a:rPr lang="en-US" altLang="zh-CN" dirty="0">
                <a:solidFill>
                  <a:schemeClr val="bg1"/>
                </a:solidFill>
                <a:ea typeface="Microsoft JhengHei Light" panose="020B0304030504040204" pitchFamily="34" charset="-120"/>
                <a:cs typeface="Helvetica" panose="020B0604020202020204" pitchFamily="34" charset="0"/>
              </a:rPr>
              <a:t>Background Introduction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39701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04</a:t>
            </a:r>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预测精度对比</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Prediction Accuracy Comparison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87083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209128" y="4694749"/>
            <a:ext cx="3082984" cy="1244829"/>
            <a:chOff x="8209128" y="2133802"/>
            <a:chExt cx="3082984" cy="1244829"/>
          </a:xfrm>
        </p:grpSpPr>
        <p:sp>
          <p:nvSpPr>
            <p:cNvPr id="43"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2547634"/>
              <a:ext cx="3035757" cy="830997"/>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poly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09128" y="2133802"/>
              <a:ext cx="1853392" cy="369332"/>
            </a:xfrm>
            <a:prstGeom prst="rect">
              <a:avLst/>
            </a:prstGeom>
          </p:spPr>
          <p:txBody>
            <a:bodyPr wrap="none">
              <a:spAutoFit/>
            </a:bodyPr>
            <a:lstStyle/>
            <a:p>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支持向量机模型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grpSp>
        <p:nvGrpSpPr>
          <p:cNvPr id="6" name="Group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022862" y="3185067"/>
            <a:ext cx="1125797" cy="1277819"/>
            <a:chOff x="7069950" y="2154528"/>
            <a:chExt cx="1033686" cy="1173270"/>
          </a:xfrm>
          <a:effectLst>
            <a:outerShdw blurRad="127000" sx="102000" sy="102000" algn="ctr" rotWithShape="0">
              <a:prstClr val="black">
                <a:alpha val="30000"/>
              </a:prstClr>
            </a:outerShdw>
          </a:effectLst>
        </p:grpSpPr>
        <p:sp>
          <p:nvSpPr>
            <p:cNvPr id="37" name="Freeform 75"/>
            <p:cNvSpPr>
              <a:spLocks/>
            </p:cNvSpPr>
            <p:nvPr/>
          </p:nvSpPr>
          <p:spPr bwMode="auto">
            <a:xfrm rot="5400000">
              <a:off x="6706526" y="2517952"/>
              <a:ext cx="1173270" cy="446421"/>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8" name="Freeform 76"/>
            <p:cNvSpPr>
              <a:spLocks/>
            </p:cNvSpPr>
            <p:nvPr/>
          </p:nvSpPr>
          <p:spPr bwMode="auto">
            <a:xfrm rot="5400000">
              <a:off x="7406338" y="2041981"/>
              <a:ext cx="584749" cy="809844"/>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9" name="Freeform 77"/>
            <p:cNvSpPr>
              <a:spLocks/>
            </p:cNvSpPr>
            <p:nvPr/>
          </p:nvSpPr>
          <p:spPr bwMode="auto">
            <a:xfrm rot="5400000">
              <a:off x="7404453" y="2628615"/>
              <a:ext cx="588521" cy="809844"/>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0" name="Freeform 83"/>
            <p:cNvSpPr>
              <a:spLocks/>
            </p:cNvSpPr>
            <p:nvPr/>
          </p:nvSpPr>
          <p:spPr bwMode="auto">
            <a:xfrm rot="5400000">
              <a:off x="7804344" y="2446274"/>
              <a:ext cx="10060" cy="588521"/>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1" name="Freeform 88"/>
            <p:cNvSpPr>
              <a:spLocks/>
            </p:cNvSpPr>
            <p:nvPr/>
          </p:nvSpPr>
          <p:spPr bwMode="auto">
            <a:xfrm rot="5400000">
              <a:off x="7337803" y="2561965"/>
              <a:ext cx="1173270" cy="358395"/>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2" name="Freeform 89"/>
            <p:cNvSpPr>
              <a:spLocks/>
            </p:cNvSpPr>
            <p:nvPr/>
          </p:nvSpPr>
          <p:spPr bwMode="auto">
            <a:xfrm rot="5400000">
              <a:off x="6822219" y="2626099"/>
              <a:ext cx="1173270" cy="230127"/>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8" name="Group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6291510" y="2800215"/>
            <a:ext cx="999792" cy="2046152"/>
            <a:chOff x="6398435" y="1801164"/>
            <a:chExt cx="917991" cy="1878740"/>
          </a:xfrm>
          <a:effectLst>
            <a:outerShdw blurRad="127000" sx="102000" sy="102000" algn="ctr" rotWithShape="0">
              <a:prstClr val="black">
                <a:alpha val="30000"/>
              </a:prstClr>
            </a:outerShdw>
          </a:effectLst>
        </p:grpSpPr>
        <p:sp>
          <p:nvSpPr>
            <p:cNvPr id="31" name="Freeform 78"/>
            <p:cNvSpPr>
              <a:spLocks/>
            </p:cNvSpPr>
            <p:nvPr/>
          </p:nvSpPr>
          <p:spPr bwMode="auto">
            <a:xfrm rot="5400000">
              <a:off x="5599908" y="2599692"/>
              <a:ext cx="1878739" cy="281685"/>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2" name="Freeform 79"/>
            <p:cNvSpPr>
              <a:spLocks/>
            </p:cNvSpPr>
            <p:nvPr/>
          </p:nvSpPr>
          <p:spPr bwMode="auto">
            <a:xfrm rot="5400000">
              <a:off x="6459424" y="1882274"/>
              <a:ext cx="938111" cy="775892"/>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3" name="Freeform 80"/>
            <p:cNvSpPr>
              <a:spLocks/>
            </p:cNvSpPr>
            <p:nvPr/>
          </p:nvSpPr>
          <p:spPr bwMode="auto">
            <a:xfrm rot="5400000">
              <a:off x="6458166" y="2821644"/>
              <a:ext cx="940627" cy="775892"/>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4" name="Freeform 84"/>
            <p:cNvSpPr>
              <a:spLocks/>
            </p:cNvSpPr>
            <p:nvPr/>
          </p:nvSpPr>
          <p:spPr bwMode="auto">
            <a:xfrm rot="5400000">
              <a:off x="6993242" y="2422380"/>
              <a:ext cx="10060" cy="636306"/>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5" name="Freeform 90"/>
            <p:cNvSpPr>
              <a:spLocks/>
            </p:cNvSpPr>
            <p:nvPr/>
          </p:nvSpPr>
          <p:spPr bwMode="auto">
            <a:xfrm rot="5400000">
              <a:off x="6231183" y="2594661"/>
              <a:ext cx="1878739" cy="291745"/>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6" name="Freeform 91"/>
            <p:cNvSpPr>
              <a:spLocks/>
            </p:cNvSpPr>
            <p:nvPr/>
          </p:nvSpPr>
          <p:spPr bwMode="auto">
            <a:xfrm rot="5400000">
              <a:off x="5677874" y="2663825"/>
              <a:ext cx="1878739" cy="153417"/>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1" name="Group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3775591" y="3185067"/>
            <a:ext cx="1125795" cy="1277819"/>
            <a:chOff x="4088364" y="2154528"/>
            <a:chExt cx="1033685" cy="1173270"/>
          </a:xfrm>
          <a:effectLst>
            <a:outerShdw blurRad="127000" sx="102000" sy="102000" algn="ctr" rotWithShape="0">
              <a:prstClr val="black">
                <a:alpha val="30000"/>
              </a:prstClr>
            </a:outerShdw>
          </a:effectLst>
        </p:grpSpPr>
        <p:sp>
          <p:nvSpPr>
            <p:cNvPr id="25" name="Freeform 69"/>
            <p:cNvSpPr>
              <a:spLocks/>
            </p:cNvSpPr>
            <p:nvPr/>
          </p:nvSpPr>
          <p:spPr bwMode="auto">
            <a:xfrm rot="5400000">
              <a:off x="4311575" y="2517324"/>
              <a:ext cx="1173270" cy="447678"/>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6" name="Freeform 70"/>
            <p:cNvSpPr>
              <a:spLocks/>
            </p:cNvSpPr>
            <p:nvPr/>
          </p:nvSpPr>
          <p:spPr bwMode="auto">
            <a:xfrm rot="5400000">
              <a:off x="4200913" y="2041981"/>
              <a:ext cx="584749" cy="809844"/>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7" name="Freeform 71"/>
            <p:cNvSpPr>
              <a:spLocks/>
            </p:cNvSpPr>
            <p:nvPr/>
          </p:nvSpPr>
          <p:spPr bwMode="auto">
            <a:xfrm rot="5400000">
              <a:off x="4199027" y="2628615"/>
              <a:ext cx="588521" cy="809844"/>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8" name="Freeform 85"/>
            <p:cNvSpPr>
              <a:spLocks/>
            </p:cNvSpPr>
            <p:nvPr/>
          </p:nvSpPr>
          <p:spPr bwMode="auto">
            <a:xfrm rot="5400000">
              <a:off x="4377595" y="2446274"/>
              <a:ext cx="10060" cy="588521"/>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9" name="Freeform 92"/>
            <p:cNvSpPr>
              <a:spLocks/>
            </p:cNvSpPr>
            <p:nvPr/>
          </p:nvSpPr>
          <p:spPr bwMode="auto">
            <a:xfrm rot="5400000">
              <a:off x="3680928" y="2561965"/>
              <a:ext cx="1173270" cy="358395"/>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0" name="Freeform 93"/>
            <p:cNvSpPr>
              <a:spLocks/>
            </p:cNvSpPr>
            <p:nvPr/>
          </p:nvSpPr>
          <p:spPr bwMode="auto">
            <a:xfrm rot="5400000">
              <a:off x="4196511" y="2626099"/>
              <a:ext cx="1173270" cy="230127"/>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2" name="Group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4631578" y="2800215"/>
            <a:ext cx="999793" cy="2046152"/>
            <a:chOff x="4874316" y="1801164"/>
            <a:chExt cx="917992" cy="1878740"/>
          </a:xfrm>
          <a:effectLst>
            <a:outerShdw blurRad="127000" sx="102000" sy="102000" algn="ctr" rotWithShape="0">
              <a:prstClr val="black">
                <a:alpha val="30000"/>
              </a:prstClr>
            </a:outerShdw>
          </a:effectLst>
        </p:grpSpPr>
        <p:sp>
          <p:nvSpPr>
            <p:cNvPr id="19" name="Freeform 72"/>
            <p:cNvSpPr>
              <a:spLocks/>
            </p:cNvSpPr>
            <p:nvPr/>
          </p:nvSpPr>
          <p:spPr bwMode="auto">
            <a:xfrm rot="5400000">
              <a:off x="4712096" y="2599692"/>
              <a:ext cx="1878739" cy="281685"/>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0" name="Freeform 73"/>
            <p:cNvSpPr>
              <a:spLocks/>
            </p:cNvSpPr>
            <p:nvPr/>
          </p:nvSpPr>
          <p:spPr bwMode="auto">
            <a:xfrm rot="5400000">
              <a:off x="4793836" y="1881646"/>
              <a:ext cx="938111" cy="777149"/>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1" name="Freeform 74"/>
            <p:cNvSpPr>
              <a:spLocks/>
            </p:cNvSpPr>
            <p:nvPr/>
          </p:nvSpPr>
          <p:spPr bwMode="auto">
            <a:xfrm rot="5400000">
              <a:off x="4792578" y="2821016"/>
              <a:ext cx="940627" cy="777149"/>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2" name="Freeform 86"/>
            <p:cNvSpPr>
              <a:spLocks/>
            </p:cNvSpPr>
            <p:nvPr/>
          </p:nvSpPr>
          <p:spPr bwMode="auto">
            <a:xfrm rot="5400000">
              <a:off x="5187439" y="2422380"/>
              <a:ext cx="10060" cy="636306"/>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3" name="Freeform 94"/>
            <p:cNvSpPr>
              <a:spLocks/>
            </p:cNvSpPr>
            <p:nvPr/>
          </p:nvSpPr>
          <p:spPr bwMode="auto">
            <a:xfrm rot="5400000">
              <a:off x="4081448" y="2594033"/>
              <a:ext cx="1878739" cy="293004"/>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4" name="Freeform 95"/>
            <p:cNvSpPr>
              <a:spLocks/>
            </p:cNvSpPr>
            <p:nvPr/>
          </p:nvSpPr>
          <p:spPr bwMode="auto">
            <a:xfrm rot="5400000">
              <a:off x="4635388" y="2663825"/>
              <a:ext cx="1878739" cy="153417"/>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3" name="Group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5517697" y="2415362"/>
            <a:ext cx="877901" cy="2815856"/>
            <a:chOff x="5687934" y="1447799"/>
            <a:chExt cx="806073" cy="2585468"/>
          </a:xfrm>
          <a:effectLst>
            <a:outerShdw blurRad="127000" sx="102000" sy="102000" algn="ctr" rotWithShape="0">
              <a:prstClr val="black">
                <a:alpha val="30000"/>
              </a:prstClr>
            </a:outerShdw>
          </a:effectLst>
        </p:grpSpPr>
        <p:sp>
          <p:nvSpPr>
            <p:cNvPr id="14" name="Freeform 81"/>
            <p:cNvSpPr>
              <a:spLocks/>
            </p:cNvSpPr>
            <p:nvPr/>
          </p:nvSpPr>
          <p:spPr bwMode="auto">
            <a:xfrm rot="5400000">
              <a:off x="5445232" y="1690502"/>
              <a:ext cx="1291477" cy="806072"/>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5" name="Freeform 82"/>
            <p:cNvSpPr>
              <a:spLocks/>
            </p:cNvSpPr>
            <p:nvPr/>
          </p:nvSpPr>
          <p:spPr bwMode="auto">
            <a:xfrm rot="5400000">
              <a:off x="5443974" y="2983236"/>
              <a:ext cx="1293991" cy="806072"/>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6" name="Freeform 87"/>
            <p:cNvSpPr>
              <a:spLocks/>
            </p:cNvSpPr>
            <p:nvPr/>
          </p:nvSpPr>
          <p:spPr bwMode="auto">
            <a:xfrm rot="5400000">
              <a:off x="6085940" y="2337498"/>
              <a:ext cx="10060" cy="806072"/>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7" name="Freeform 96"/>
            <p:cNvSpPr>
              <a:spLocks/>
            </p:cNvSpPr>
            <p:nvPr/>
          </p:nvSpPr>
          <p:spPr bwMode="auto">
            <a:xfrm rot="5400000">
              <a:off x="5123935" y="2663196"/>
              <a:ext cx="2585467" cy="15467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8" name="Freeform 97"/>
            <p:cNvSpPr>
              <a:spLocks/>
            </p:cNvSpPr>
            <p:nvPr/>
          </p:nvSpPr>
          <p:spPr bwMode="auto">
            <a:xfrm rot="5400000">
              <a:off x="4470023" y="2665711"/>
              <a:ext cx="2585467" cy="149645"/>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sp>
        <p:nvSpPr>
          <p:cNvPr id="4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62086" y="2549527"/>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15-25%</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00025" y="5103159"/>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4.083%</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7" name="矩形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56589" y="2154703"/>
            <a:ext cx="3007555" cy="369332"/>
          </a:xfrm>
          <a:prstGeom prst="rect">
            <a:avLst/>
          </a:prstGeom>
        </p:spPr>
        <p:txBody>
          <a:bodyPr wrap="none">
            <a:spAutoFit/>
          </a:bodyPr>
          <a:lstStyle/>
          <a:p>
            <a:pPr algn="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传统</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模型（灰度预测模型）</a:t>
            </a:r>
            <a:r>
              <a:rPr lang="en-US" altLang="zh-CN" b="1" dirty="0" smtClean="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sp>
        <p:nvSpPr>
          <p:cNvPr id="48" name="矩形 4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31722" y="4694749"/>
            <a:ext cx="2031325" cy="369332"/>
          </a:xfrm>
          <a:prstGeom prst="rect">
            <a:avLst/>
          </a:prstGeom>
        </p:spPr>
        <p:txBody>
          <a:bodyPr wrap="none">
            <a:spAutoFit/>
          </a:bodyPr>
          <a:lstStyle/>
          <a:p>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综合</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搜索指数</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nvGrpSpPr>
          <p:cNvPr id="3" name="组合 2"/>
          <p:cNvGrpSpPr/>
          <p:nvPr/>
        </p:nvGrpSpPr>
        <p:grpSpPr>
          <a:xfrm>
            <a:off x="8232898" y="2154581"/>
            <a:ext cx="3059214" cy="716072"/>
            <a:chOff x="8232898" y="4710515"/>
            <a:chExt cx="3059214" cy="716072"/>
          </a:xfrm>
        </p:grpSpPr>
        <p:sp>
          <p:nvSpPr>
            <p:cNvPr id="44"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5088033"/>
              <a:ext cx="3035757" cy="338554"/>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0.26</a:t>
              </a:r>
              <a:endPar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32898" y="4710515"/>
              <a:ext cx="1875835" cy="369332"/>
            </a:xfrm>
            <a:prstGeom prst="rect">
              <a:avLst/>
            </a:prstGeom>
          </p:spPr>
          <p:txBody>
            <a:bodyPr wrap="none">
              <a:spAutoFit/>
            </a:bodyPr>
            <a:lstStyle/>
            <a:p>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BP</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神经网络模型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grpSp>
        <p:nvGrpSpPr>
          <p:cNvPr id="55" name="组合 5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56" name="矩形 5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预测精度</a:t>
              </a:r>
              <a:r>
                <a:rPr lang="zh-CN" altLang="en-US" sz="2400" dirty="0" smtClean="0">
                  <a:solidFill>
                    <a:schemeClr val="tx1">
                      <a:lumMod val="75000"/>
                      <a:lumOff val="25000"/>
                    </a:schemeClr>
                  </a:solidFill>
                  <a:ea typeface="Microsoft YaHei UI" panose="020B0503020204020204" pitchFamily="34" charset="-122"/>
                </a:rPr>
                <a:t>对比</a:t>
              </a:r>
              <a:endParaRPr lang="zh-CN" altLang="en-US" sz="2400" dirty="0">
                <a:solidFill>
                  <a:schemeClr val="tx1">
                    <a:lumMod val="75000"/>
                    <a:lumOff val="25000"/>
                  </a:schemeClr>
                </a:solidFill>
                <a:ea typeface="Microsoft YaHei UI" panose="020B0503020204020204" pitchFamily="34" charset="-122"/>
              </a:endParaRPr>
            </a:p>
          </p:txBody>
        </p:sp>
        <p:sp>
          <p:nvSpPr>
            <p:cNvPr id="57" name="矩形 5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Prediction Accuracy Comparison</a:t>
              </a:r>
            </a:p>
          </p:txBody>
        </p:sp>
      </p:gr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4-1</a:t>
            </a:r>
            <a:endParaRPr lang="zh-CN" altLang="en-US" sz="2400" b="1" dirty="0"/>
          </a:p>
        </p:txBody>
      </p:sp>
      <p:sp>
        <p:nvSpPr>
          <p:cNvPr id="59" name="矩形 58"/>
          <p:cNvSpPr/>
          <p:nvPr/>
        </p:nvSpPr>
        <p:spPr>
          <a:xfrm>
            <a:off x="1083715" y="1443590"/>
            <a:ext cx="3663930" cy="400110"/>
          </a:xfrm>
          <a:prstGeom prst="rect">
            <a:avLst/>
          </a:prstGeom>
          <a:noFill/>
        </p:spPr>
        <p:txBody>
          <a:bodyPr wrap="square" lIns="91440" tIns="45720" rIns="91440" bIns="45720">
            <a:spAutoFit/>
          </a:bodyPr>
          <a:lstStyle/>
          <a:p>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a:t>
            </a:r>
            <a:r>
              <a:rPr lang="zh-CN" altLang="en-US"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指标</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预测误差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59"/>
          <p:cNvSpPr/>
          <p:nvPr/>
        </p:nvSpPr>
        <p:spPr>
          <a:xfrm>
            <a:off x="8092676" y="1440059"/>
            <a:ext cx="4099324" cy="400110"/>
          </a:xfrm>
          <a:prstGeom prst="rect">
            <a:avLst/>
          </a:prstGeom>
          <a:noFill/>
        </p:spPr>
        <p:txBody>
          <a:bodyPr wrap="square" lIns="91440" tIns="45720" rIns="91440" bIns="45720">
            <a:spAutoFit/>
          </a:bodyPr>
          <a:lstStyle/>
          <a:p>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对比指标</a:t>
            </a:r>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均方根误差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6748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smtClean="0"/>
              <a:t>05</a:t>
            </a:r>
            <a:endParaRPr lang="en-US" altLang="zh-CN" sz="11500" dirty="0"/>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结论与建议</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Conclusion and Suggestion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049147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53139" y="1326150"/>
            <a:ext cx="6841029" cy="2169825"/>
          </a:xfrm>
          <a:prstGeom prst="rect">
            <a:avLst/>
          </a:prstGeom>
        </p:spPr>
        <p:txBody>
          <a:bodyPr wrap="square">
            <a:spAutoFit/>
          </a:bodyPr>
          <a:lstStyle/>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目前，传染病监测主要依赖于基层疾控中心逐级汇报至世界卫生组织的形式，该形式缺乏时效性，无法及时采取应对措施；而事前预测就可以有效解决此问题，提前做好相应准备。</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相较于传统预测模型，基于百度指数的预测模型增加了人的心理和行为的影响。从结果来看，本模型也优于传统模型。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a:srcRect l="26074" r="38719"/>
          <a:stretch/>
        </p:blipFill>
        <p:spPr>
          <a:xfrm>
            <a:off x="8789160" y="1530113"/>
            <a:ext cx="2388358" cy="4201104"/>
          </a:xfrm>
          <a:prstGeom prst="rect">
            <a:avLst/>
          </a:prstGeom>
        </p:spPr>
      </p:pic>
      <p:grpSp>
        <p:nvGrpSpPr>
          <p:cNvPr id="4" name="组合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3897924"/>
            <a:ext cx="618634" cy="618634"/>
            <a:chOff x="1095115" y="1845105"/>
            <a:chExt cx="794145" cy="794145"/>
          </a:xfrm>
        </p:grpSpPr>
        <p:sp>
          <p:nvSpPr>
            <p:cNvPr id="8" name="Oval 92"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extLst/>
          </p:spPr>
          <p:txBody>
            <a:bodyPr vert="horz" wrap="square" lIns="91440" tIns="45720" rIns="91440" bIns="45720" numCol="1" anchor="t" anchorCtr="0" compatLnSpc="1">
              <a:prstTxWarp prst="textNoShape">
                <a:avLst/>
              </a:prstTxWarp>
            </a:bodyPr>
            <a:lstStyle/>
            <a:p>
              <a:pPr>
                <a:defRPr/>
              </a:pPr>
              <a:endParaRPr lang="zh-CN" altLang="en-US" kern="0" dirty="0">
                <a:solidFill>
                  <a:sysClr val="windowText" lastClr="000000"/>
                </a:solidFill>
                <a:latin typeface="Helvetica" panose="020B0604020202020204" pitchFamily="34" charset="0"/>
                <a:ea typeface="微软雅黑"/>
                <a:cs typeface="Helvetica" panose="020B0604020202020204" pitchFamily="34" charset="0"/>
              </a:endParaRPr>
            </a:p>
          </p:txBody>
        </p:sp>
        <p:sp>
          <p:nvSpPr>
            <p:cNvPr id="11" name="Oval 9"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solidFill>
              <a:srgbClr val="EE534F"/>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Freeform 44"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290930" y="2114151"/>
              <a:ext cx="360607" cy="357485"/>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grpSp>
        <p:nvGrpSpPr>
          <p:cNvPr id="5" name="组合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5320455"/>
            <a:ext cx="618634" cy="618634"/>
            <a:chOff x="1095115" y="3049327"/>
            <a:chExt cx="794145" cy="794145"/>
          </a:xfrm>
        </p:grpSpPr>
        <p:sp>
          <p:nvSpPr>
            <p:cNvPr id="12" name="Oval 131"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3049327"/>
              <a:ext cx="794145" cy="794145"/>
            </a:xfrm>
            <a:prstGeom prst="ellipse">
              <a:avLst/>
            </a:prstGeom>
            <a:solidFill>
              <a:schemeClr val="tx1">
                <a:lumMod val="75000"/>
                <a:lumOff val="25000"/>
              </a:schemeClr>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4" name="Freeform 48"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307321" y="3283134"/>
              <a:ext cx="357144" cy="358495"/>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sp>
        <p:nvSpPr>
          <p:cNvPr id="1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60" y="3897924"/>
            <a:ext cx="5888408" cy="1092607"/>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预测防控</a:t>
            </a:r>
            <a:endParaRPr lang="en-US" sz="1200" dirty="0">
              <a:solidFill>
                <a:schemeClr val="tx1">
                  <a:lumMod val="65000"/>
                  <a:lumOff val="35000"/>
                </a:schemeClr>
              </a:solidFill>
              <a:ea typeface="Open Sans" pitchFamily="34" charset="0"/>
              <a:cs typeface="Open Sans" pitchFamily="34" charset="0"/>
            </a:endParaRPr>
          </a:p>
          <a:p>
            <a:r>
              <a:rPr lang="zh-CN" altLang="en-US" sz="1400" dirty="0">
                <a:solidFill>
                  <a:schemeClr val="tx1">
                    <a:lumMod val="65000"/>
                    <a:lumOff val="35000"/>
                  </a:schemeClr>
                </a:solidFill>
                <a:ea typeface="Open Sans" pitchFamily="34" charset="0"/>
                <a:cs typeface="Open Sans" pitchFamily="34" charset="0"/>
              </a:rPr>
              <a:t>有关部门</a:t>
            </a:r>
            <a:r>
              <a:rPr lang="zh-CN" altLang="en-US" sz="1400" dirty="0" smtClean="0">
                <a:solidFill>
                  <a:schemeClr val="tx1">
                    <a:lumMod val="65000"/>
                    <a:lumOff val="35000"/>
                  </a:schemeClr>
                </a:solidFill>
                <a:ea typeface="Open Sans" pitchFamily="34" charset="0"/>
                <a:cs typeface="Open Sans" pitchFamily="34" charset="0"/>
              </a:rPr>
              <a:t>可根据百</a:t>
            </a:r>
            <a:r>
              <a:rPr lang="zh-CN" altLang="en-US" sz="1400" dirty="0">
                <a:solidFill>
                  <a:schemeClr val="tx1">
                    <a:lumMod val="65000"/>
                    <a:lumOff val="35000"/>
                  </a:schemeClr>
                </a:solidFill>
                <a:ea typeface="Open Sans" pitchFamily="34" charset="0"/>
                <a:cs typeface="Open Sans" pitchFamily="34" charset="0"/>
              </a:rPr>
              <a:t>度指数地区分布图找到相对应的疫情变化</a:t>
            </a:r>
            <a:r>
              <a:rPr lang="zh-CN" altLang="en-US" sz="1400" dirty="0" smtClean="0">
                <a:solidFill>
                  <a:schemeClr val="tx1">
                    <a:lumMod val="65000"/>
                    <a:lumOff val="35000"/>
                  </a:schemeClr>
                </a:solidFill>
                <a:ea typeface="Open Sans" pitchFamily="34" charset="0"/>
                <a:cs typeface="Open Sans" pitchFamily="34" charset="0"/>
              </a:rPr>
              <a:t>区，对症下药</a:t>
            </a:r>
            <a:r>
              <a:rPr lang="zh-CN" altLang="en-US" sz="1400" dirty="0">
                <a:solidFill>
                  <a:schemeClr val="tx1">
                    <a:lumMod val="65000"/>
                    <a:lumOff val="35000"/>
                  </a:schemeClr>
                </a:solidFill>
                <a:ea typeface="Open Sans" pitchFamily="34" charset="0"/>
                <a:cs typeface="Open Sans" pitchFamily="34" charset="0"/>
              </a:rPr>
              <a:t>，</a:t>
            </a:r>
            <a:r>
              <a:rPr lang="zh-CN" altLang="en-US" sz="1400" dirty="0" smtClean="0">
                <a:solidFill>
                  <a:schemeClr val="tx1">
                    <a:lumMod val="65000"/>
                    <a:lumOff val="35000"/>
                  </a:schemeClr>
                </a:solidFill>
                <a:ea typeface="Open Sans" pitchFamily="34" charset="0"/>
                <a:cs typeface="Open Sans" pitchFamily="34" charset="0"/>
              </a:rPr>
              <a:t>作出</a:t>
            </a:r>
            <a:r>
              <a:rPr lang="zh-CN" altLang="en-US" sz="1400" dirty="0">
                <a:solidFill>
                  <a:schemeClr val="tx1">
                    <a:lumMod val="65000"/>
                    <a:lumOff val="35000"/>
                  </a:schemeClr>
                </a:solidFill>
                <a:ea typeface="Open Sans" pitchFamily="34" charset="0"/>
                <a:cs typeface="Open Sans" pitchFamily="34" charset="0"/>
              </a:rPr>
              <a:t>相对应的措施以达到有效的防控</a:t>
            </a:r>
            <a:r>
              <a:rPr lang="zh-CN" altLang="en-US" sz="1400" dirty="0" smtClean="0">
                <a:solidFill>
                  <a:schemeClr val="tx1">
                    <a:lumMod val="65000"/>
                    <a:lumOff val="35000"/>
                  </a:schemeClr>
                </a:solidFill>
                <a:ea typeface="Open Sans" pitchFamily="34" charset="0"/>
                <a:cs typeface="Open Sans" pitchFamily="34" charset="0"/>
              </a:rPr>
              <a:t>效果。</a:t>
            </a:r>
            <a:endParaRPr lang="en-US" altLang="zh-CN" sz="1400" dirty="0" smtClean="0">
              <a:solidFill>
                <a:schemeClr val="tx1">
                  <a:lumMod val="65000"/>
                  <a:lumOff val="35000"/>
                </a:schemeClr>
              </a:solidFill>
              <a:ea typeface="Open Sans" pitchFamily="34" charset="0"/>
              <a:cs typeface="Open Sans" pitchFamily="34" charset="0"/>
            </a:endParaRPr>
          </a:p>
          <a:p>
            <a:r>
              <a:rPr lang="zh-CN" altLang="en-US" sz="1400" dirty="0" smtClean="0">
                <a:solidFill>
                  <a:schemeClr val="tx1">
                    <a:lumMod val="65000"/>
                    <a:lumOff val="35000"/>
                  </a:schemeClr>
                </a:solidFill>
                <a:ea typeface="Open Sans" pitchFamily="34" charset="0"/>
                <a:cs typeface="Open Sans" pitchFamily="34" charset="0"/>
              </a:rPr>
              <a:t>建立</a:t>
            </a:r>
            <a:r>
              <a:rPr lang="zh-CN" altLang="en-US" sz="1400" dirty="0">
                <a:solidFill>
                  <a:schemeClr val="tx1">
                    <a:lumMod val="65000"/>
                    <a:lumOff val="35000"/>
                  </a:schemeClr>
                </a:solidFill>
                <a:ea typeface="Open Sans" pitchFamily="34" charset="0"/>
                <a:cs typeface="Open Sans" pitchFamily="34" charset="0"/>
              </a:rPr>
              <a:t>政府领导、多部门合作和全社会共同参与的艾滋病预防与控制</a:t>
            </a:r>
            <a:r>
              <a:rPr lang="zh-CN" altLang="en-US" sz="1400" dirty="0" smtClean="0">
                <a:solidFill>
                  <a:schemeClr val="tx1">
                    <a:lumMod val="65000"/>
                    <a:lumOff val="35000"/>
                  </a:schemeClr>
                </a:solidFill>
                <a:ea typeface="Open Sans" pitchFamily="34" charset="0"/>
                <a:cs typeface="Open Sans" pitchFamily="34" charset="0"/>
              </a:rPr>
              <a:t>体系。</a:t>
            </a:r>
            <a:endParaRPr lang="zh-CN" altLang="en-US" sz="1400" dirty="0">
              <a:solidFill>
                <a:schemeClr val="tx1">
                  <a:lumMod val="65000"/>
                  <a:lumOff val="35000"/>
                </a:schemeClr>
              </a:solidFill>
              <a:ea typeface="Open Sans" pitchFamily="34" charset="0"/>
              <a:cs typeface="Open Sans" pitchFamily="34" charset="0"/>
            </a:endParaRPr>
          </a:p>
        </p:txBody>
      </p:sp>
      <p:sp>
        <p:nvSpPr>
          <p:cNvPr id="1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59" y="5315536"/>
            <a:ext cx="5888409" cy="877163"/>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社会关爱</a:t>
            </a:r>
            <a:endParaRPr lang="en-US" sz="1200" dirty="0">
              <a:solidFill>
                <a:schemeClr val="tx1">
                  <a:lumMod val="65000"/>
                  <a:lumOff val="35000"/>
                </a:schemeClr>
              </a:solidFill>
              <a:ea typeface="Open Sans" pitchFamily="34" charset="0"/>
              <a:cs typeface="Open Sans" pitchFamily="34" charset="0"/>
            </a:endParaRPr>
          </a:p>
          <a:p>
            <a:r>
              <a:rPr lang="zh-CN" altLang="en-US" sz="1400" dirty="0" smtClean="0">
                <a:solidFill>
                  <a:schemeClr val="tx1">
                    <a:lumMod val="65000"/>
                    <a:lumOff val="35000"/>
                  </a:schemeClr>
                </a:solidFill>
                <a:ea typeface="Open Sans" pitchFamily="34" charset="0"/>
                <a:cs typeface="Open Sans" pitchFamily="34" charset="0"/>
              </a:rPr>
              <a:t>家庭</a:t>
            </a:r>
            <a:r>
              <a:rPr lang="zh-CN" altLang="en-US" sz="1400" dirty="0">
                <a:solidFill>
                  <a:schemeClr val="tx1">
                    <a:lumMod val="65000"/>
                    <a:lumOff val="35000"/>
                  </a:schemeClr>
                </a:solidFill>
                <a:ea typeface="Open Sans" pitchFamily="34" charset="0"/>
                <a:cs typeface="Open Sans" pitchFamily="34" charset="0"/>
              </a:rPr>
              <a:t>和社区要为艾滋病病人及感染者营造一个友善、理解、健康的生活和工作环境，鼓励他们采取积极的生活态度、改变高危行为、配合</a:t>
            </a:r>
            <a:r>
              <a:rPr lang="zh-CN" altLang="en-US" sz="1400" dirty="0" smtClean="0">
                <a:solidFill>
                  <a:schemeClr val="tx1">
                    <a:lumMod val="65000"/>
                    <a:lumOff val="35000"/>
                  </a:schemeClr>
                </a:solidFill>
                <a:ea typeface="Open Sans" pitchFamily="34" charset="0"/>
                <a:cs typeface="Open Sans" pitchFamily="34" charset="0"/>
              </a:rPr>
              <a:t>治疗。</a:t>
            </a:r>
            <a:endParaRPr lang="en-US" sz="1400" dirty="0">
              <a:solidFill>
                <a:schemeClr val="tx1">
                  <a:lumMod val="65000"/>
                  <a:lumOff val="35000"/>
                </a:schemeClr>
              </a:solidFill>
              <a:ea typeface="Open Sans" pitchFamily="34" charset="0"/>
              <a:cs typeface="Open Sans" pitchFamily="34" charset="0"/>
            </a:endParaRPr>
          </a:p>
        </p:txBody>
      </p:sp>
      <p:grpSp>
        <p:nvGrpSpPr>
          <p:cNvPr id="19" name="组合 1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0" name="矩形 19"/>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结论</a:t>
              </a:r>
              <a:r>
                <a:rPr lang="zh-CN" altLang="en-US" sz="2400" dirty="0" smtClean="0">
                  <a:solidFill>
                    <a:schemeClr val="tx1">
                      <a:lumMod val="75000"/>
                      <a:lumOff val="25000"/>
                    </a:schemeClr>
                  </a:solidFill>
                  <a:ea typeface="Microsoft YaHei UI" panose="020B0503020204020204" pitchFamily="34" charset="-122"/>
                </a:rPr>
                <a:t>与建议</a:t>
              </a:r>
              <a:endParaRPr lang="zh-CN" altLang="en-US" sz="2400" dirty="0">
                <a:solidFill>
                  <a:schemeClr val="tx1">
                    <a:lumMod val="75000"/>
                    <a:lumOff val="25000"/>
                  </a:schemeClr>
                </a:solidFill>
                <a:ea typeface="Microsoft YaHei UI" panose="020B0503020204020204" pitchFamily="34" charset="-122"/>
              </a:endParaRPr>
            </a:p>
          </p:txBody>
        </p:sp>
        <p:sp>
          <p:nvSpPr>
            <p:cNvPr id="21" name="矩形 20"/>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Conclusion and Suggestion</a:t>
              </a:r>
            </a:p>
          </p:txBody>
        </p:sp>
      </p:grpSp>
      <p:sp>
        <p:nvSpPr>
          <p:cNvPr id="6"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圆角矩形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5</a:t>
            </a:r>
            <a:r>
              <a:rPr lang="en-US" altLang="zh-CN" sz="2400" b="1" dirty="0" smtClean="0"/>
              <a:t>-1</a:t>
            </a:r>
            <a:endParaRPr lang="zh-CN" altLang="en-US" sz="2400" b="1" dirty="0"/>
          </a:p>
        </p:txBody>
      </p:sp>
    </p:spTree>
    <p:extLst>
      <p:ext uri="{BB962C8B-B14F-4D97-AF65-F5344CB8AC3E}">
        <p14:creationId xmlns:p14="http://schemas.microsoft.com/office/powerpoint/2010/main" val="3334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iduInde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3616730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524000"/>
            <a:ext cx="76200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3795691" y="1009134"/>
            <a:ext cx="4600618" cy="369332"/>
          </a:xfrm>
          <a:prstGeom prst="rect">
            <a:avLst/>
          </a:prstGeom>
        </p:spPr>
        <p:txBody>
          <a:bodyPr wrap="none">
            <a:spAutoFit/>
          </a:bodyPr>
          <a:lstStyle/>
          <a:p>
            <a:r>
              <a:rPr lang="zh-CN" altLang="en-US" u="sng" dirty="0">
                <a:solidFill>
                  <a:srgbClr val="0070C0"/>
                </a:solidFill>
              </a:rPr>
              <a:t>https://github.com/workinDead/index_crawler</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987" y="2157412"/>
            <a:ext cx="9344025" cy="2543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17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5" name="椭圆 14"/>
          <p:cNvSpPr/>
          <p:nvPr/>
        </p:nvSpPr>
        <p:spPr>
          <a:xfrm>
            <a:off x="4624262" y="658725"/>
            <a:ext cx="3141750" cy="3141750"/>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646955" y="1722924"/>
            <a:ext cx="3058068" cy="3058068"/>
            <a:chOff x="520467" y="3897389"/>
            <a:chExt cx="1589425" cy="1589425"/>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59113" t="54188" r="29880" b="29258"/>
            <a:stretch>
              <a:fillRect/>
            </a:stretch>
          </p:blipFill>
          <p:spPr>
            <a:xfrm>
              <a:off x="609366" y="3972102"/>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a:solidFill>
                <a:srgbClr val="EE534F"/>
              </a:solidFill>
            </a:ln>
          </p:spPr>
        </p:pic>
        <p:sp>
          <p:nvSpPr>
            <p:cNvPr id="18" name="椭圆 17"/>
            <p:cNvSpPr/>
            <p:nvPr/>
          </p:nvSpPr>
          <p:spPr>
            <a:xfrm>
              <a:off x="520467" y="3897389"/>
              <a:ext cx="1589425" cy="1589425"/>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4623" y="785580"/>
            <a:ext cx="2886723" cy="2886723"/>
          </a:xfrm>
          <a:prstGeom prst="ellipse">
            <a:avLst/>
          </a:prstGeom>
          <a:ln w="3175" cap="rnd">
            <a:solidFill>
              <a:srgbClr val="EE534F"/>
            </a:solidFill>
          </a:ln>
          <a:effectLst/>
          <a:scene3d>
            <a:camera prst="orthographicFront"/>
            <a:lightRig rig="contrasting" dir="t">
              <a:rot lat="0" lon="0" rev="3000000"/>
            </a:lightRig>
          </a:scene3d>
          <a:sp3d contourW="7620">
            <a:bevelT w="95250" h="31750"/>
            <a:contourClr>
              <a:srgbClr val="333333"/>
            </a:contourClr>
          </a:sp3d>
        </p:spPr>
      </p:pic>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关于</a:t>
              </a:r>
              <a:r>
                <a:rPr lang="zh-CN" altLang="en-US" sz="2400">
                  <a:solidFill>
                    <a:schemeClr val="tx1">
                      <a:lumMod val="75000"/>
                      <a:lumOff val="25000"/>
                    </a:schemeClr>
                  </a:solidFill>
                  <a:ea typeface="Microsoft YaHei UI" panose="020B0503020204020204" pitchFamily="34" charset="-122"/>
                </a:rPr>
                <a:t>我们</a:t>
              </a:r>
              <a:endParaRPr lang="zh-CN" altLang="en-US" sz="2400" dirty="0">
                <a:solidFill>
                  <a:schemeClr val="tx1">
                    <a:lumMod val="75000"/>
                    <a:lumOff val="25000"/>
                  </a:schemeClr>
                </a:solidFill>
                <a:ea typeface="Microsoft YaHei UI" panose="020B0503020204020204" pitchFamily="34" charset="-122"/>
              </a:endParaRPr>
            </a:p>
          </p:txBody>
        </p:sp>
        <p:sp>
          <p:nvSpPr>
            <p:cNvPr id="22" name="矩形 21"/>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About us</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3" name="圆角矩形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4" name="文本框 3"/>
          <p:cNvSpPr txBox="1"/>
          <p:nvPr/>
        </p:nvSpPr>
        <p:spPr>
          <a:xfrm>
            <a:off x="8921614" y="5445877"/>
            <a:ext cx="4271749" cy="830997"/>
          </a:xfrm>
          <a:prstGeom prst="rect">
            <a:avLst/>
          </a:prstGeom>
          <a:noFill/>
        </p:spPr>
        <p:txBody>
          <a:bodyPr wrap="square" rtlCol="0">
            <a:spAutoFit/>
          </a:bodyPr>
          <a:lstStyle/>
          <a:p>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若你喜欢怪人</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其实</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我很美</a:t>
            </a:r>
          </a:p>
        </p:txBody>
      </p:sp>
      <p:sp>
        <p:nvSpPr>
          <p:cNvPr id="24" name="文本框 23"/>
          <p:cNvSpPr txBox="1"/>
          <p:nvPr/>
        </p:nvSpPr>
        <p:spPr>
          <a:xfrm>
            <a:off x="9815017" y="4954611"/>
            <a:ext cx="1034954"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兰后</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27"/>
          <p:cNvSpPr txBox="1"/>
          <p:nvPr/>
        </p:nvSpPr>
        <p:spPr>
          <a:xfrm>
            <a:off x="3998421" y="4592826"/>
            <a:ext cx="4593568" cy="830997"/>
          </a:xfrm>
          <a:prstGeom prst="rect">
            <a:avLst/>
          </a:prstGeom>
          <a:noFill/>
        </p:spPr>
        <p:txBody>
          <a:bodyPr wrap="square" rtlCol="0">
            <a:spAutoFit/>
          </a:bodyPr>
          <a:lstStyle/>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世上无不化之人，但恐诚心未至</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人生无难为之事，只怕立志未坚</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5663747" y="4025012"/>
            <a:ext cx="1151407" cy="461665"/>
          </a:xfrm>
          <a:prstGeom prst="rect">
            <a:avLst/>
          </a:prstGeom>
          <a:noFill/>
        </p:spPr>
        <p:txBody>
          <a:bodyPr wrap="square" rtlCol="0">
            <a:spAutoFit/>
          </a:bodyPr>
          <a:lstStyle/>
          <a:p>
            <a:r>
              <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周申豪</a:t>
            </a:r>
          </a:p>
        </p:txBody>
      </p:sp>
      <p:sp>
        <p:nvSpPr>
          <p:cNvPr id="30" name="椭圆 29"/>
          <p:cNvSpPr/>
          <p:nvPr/>
        </p:nvSpPr>
        <p:spPr>
          <a:xfrm>
            <a:off x="686671" y="1798983"/>
            <a:ext cx="3062319" cy="3062319"/>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764273" y="4984212"/>
            <a:ext cx="1151407"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胡炘</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641513" y="5568787"/>
            <a:ext cx="3152633" cy="830997"/>
          </a:xfrm>
          <a:prstGeom prst="rect">
            <a:avLst/>
          </a:prstGeom>
          <a:noFill/>
        </p:spPr>
        <p:txBody>
          <a:bodyPr wrap="square" rtlCol="0">
            <a:spAutoFit/>
          </a:bodyPr>
          <a:lstStyle/>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喜欢旅游 喜欢</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冒险</a:t>
            </a:r>
          </a:p>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蹦极 滑翔 跳伞</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椭圆 8"/>
          <p:cNvSpPr/>
          <p:nvPr/>
        </p:nvSpPr>
        <p:spPr>
          <a:xfrm>
            <a:off x="823257" y="1941935"/>
            <a:ext cx="2775934" cy="2775934"/>
          </a:xfrm>
          <a:prstGeom prst="ellipse">
            <a:avLst/>
          </a:prstGeom>
          <a:blipFill dpi="0" rotWithShape="1">
            <a:blip r:embed="rId6">
              <a:extLst>
                <a:ext uri="{28A0092B-C50C-407E-A947-70E740481C1C}">
                  <a14:useLocalDpi xmlns:a14="http://schemas.microsoft.com/office/drawing/2010/main" val="0"/>
                </a:ext>
              </a:extLst>
            </a:blip>
            <a:srcRect/>
            <a:tile tx="-508000" ty="-768350" sx="500" sy="500" flip="none" algn="ctr"/>
          </a:blipFill>
          <a:ln>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962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2921391"/>
            <a:ext cx="477944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868408"/>
            <a:ext cx="477944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168199"/>
            <a:ext cx="1703095" cy="830997"/>
          </a:xfrm>
          <a:prstGeom prst="rect">
            <a:avLst/>
          </a:prstGeom>
        </p:spPr>
        <p:txBody>
          <a:bodyPr wrap="none">
            <a:spAutoFit/>
          </a:bodyPr>
          <a:lstStyle/>
          <a:p>
            <a:r>
              <a:rPr lang="en-US" altLang="zh-CN" sz="4800" b="1" spc="-150" dirty="0">
                <a:solidFill>
                  <a:prstClr val="white"/>
                </a:solidFill>
                <a:ea typeface="Microsoft YaHei UI" panose="020B0503020204020204" pitchFamily="34" charset="-122"/>
                <a:cs typeface="Meiryo UI" panose="020B0604030504040204" pitchFamily="34" charset="-128"/>
              </a:rPr>
              <a:t>LOGO </a:t>
            </a:r>
            <a:endParaRPr lang="zh-CN" altLang="en-US" sz="4800" b="1" dirty="0">
              <a:solidFill>
                <a:prstClr val="white"/>
              </a:solidFill>
            </a:endParaRP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174310" y="4727101"/>
            <a:ext cx="3904339" cy="769441"/>
          </a:xfrm>
          <a:prstGeom prst="rect">
            <a:avLst/>
          </a:prstGeom>
        </p:spPr>
        <p:txBody>
          <a:bodyPr wrap="none">
            <a:spAutoFit/>
          </a:bodyPr>
          <a:lstStyle/>
          <a:p>
            <a:r>
              <a:rPr lang="en-US" altLang="zh-CN" sz="4400" b="1" spc="-150" dirty="0">
                <a:solidFill>
                  <a:prstClr val="white"/>
                </a:solidFill>
                <a:ea typeface="Microsoft YaHei UI" panose="020B0503020204020204" pitchFamily="34" charset="-122"/>
                <a:cs typeface="Meiryo UI" panose="020B0604030504040204" pitchFamily="34" charset="-128"/>
              </a:rPr>
              <a:t>MANY THANKS ! </a:t>
            </a:r>
            <a:endParaRPr lang="zh-CN" altLang="en-US" sz="4400" b="1" dirty="0">
              <a:solidFill>
                <a:prstClr val="white"/>
              </a:solidFill>
            </a:endParaRPr>
          </a:p>
        </p:txBody>
      </p:sp>
      <p:sp>
        <p:nvSpPr>
          <p:cNvPr id="13"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97519" y="5554776"/>
            <a:ext cx="3457922" cy="646331"/>
          </a:xfrm>
          <a:prstGeom prst="rect">
            <a:avLst/>
          </a:prstGeom>
          <a:noFill/>
          <a:effectLst/>
        </p:spPr>
        <p:txBody>
          <a:bodyPr wrap="square" rtlCol="0">
            <a:spAutoFit/>
          </a:bodyPr>
          <a:lstStyle/>
          <a:p>
            <a:pPr algn="ctr"/>
            <a:r>
              <a:rPr lang="en-US" altLang="zh-CN" sz="1200" dirty="0">
                <a:solidFill>
                  <a:prstClr val="white"/>
                </a:solidFill>
                <a:ea typeface="Microsoft JhengHei Light" panose="020B0304030504040204" pitchFamily="34" charset="-120"/>
                <a:cs typeface="Helvetica" panose="020B0604020202020204" pitchFamily="34" charset="0"/>
              </a:rPr>
              <a:t>dream what you want to dream; go where you want to go; be what you want to be, because you have only one life and one chance to.</a:t>
            </a: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003393" y="3457553"/>
            <a:ext cx="2185214" cy="1323439"/>
          </a:xfrm>
          <a:prstGeom prst="rect">
            <a:avLst/>
          </a:prstGeom>
        </p:spPr>
        <p:txBody>
          <a:bodyPr wrap="none">
            <a:spAutoFit/>
          </a:bodyPr>
          <a:lstStyle/>
          <a:p>
            <a:r>
              <a:rPr lang="en-US" altLang="zh-CN" sz="8000" b="1" spc="-150" dirty="0">
                <a:solidFill>
                  <a:prstClr val="white"/>
                </a:solidFill>
                <a:ea typeface="Microsoft YaHei UI" panose="020B0503020204020204" pitchFamily="34" charset="-122"/>
                <a:cs typeface="Meiryo UI" panose="020B0604030504040204" pitchFamily="34" charset="-128"/>
              </a:rPr>
              <a:t>2016</a:t>
            </a:r>
            <a:endParaRPr lang="zh-CN" altLang="en-US" sz="8000" b="1" dirty="0">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Tree>
    <p:extLst>
      <p:ext uri="{BB962C8B-B14F-4D97-AF65-F5344CB8AC3E}">
        <p14:creationId xmlns:p14="http://schemas.microsoft.com/office/powerpoint/2010/main" val="379220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2-1</a:t>
            </a:r>
            <a:endParaRPr lang="zh-CN" altLang="en-US" sz="2400" b="1" dirty="0"/>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5" name="组合 44"/>
          <p:cNvGrpSpPr/>
          <p:nvPr/>
        </p:nvGrpSpPr>
        <p:grpSpPr>
          <a:xfrm>
            <a:off x="497908" y="1468638"/>
            <a:ext cx="5616532" cy="4641450"/>
            <a:chOff x="761357" y="1582711"/>
            <a:chExt cx="4572643" cy="3778789"/>
          </a:xfrm>
          <a:solidFill>
            <a:srgbClr val="EE534F"/>
          </a:solidFill>
        </p:grpSpPr>
        <p:sp>
          <p:nvSpPr>
            <p:cNvPr id="46" name="Freeform 6"/>
            <p:cNvSpPr>
              <a:spLocks/>
            </p:cNvSpPr>
            <p:nvPr/>
          </p:nvSpPr>
          <p:spPr bwMode="auto">
            <a:xfrm>
              <a:off x="2679929" y="1627303"/>
              <a:ext cx="2003353" cy="1708824"/>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7"/>
            <p:cNvSpPr>
              <a:spLocks/>
            </p:cNvSpPr>
            <p:nvPr/>
          </p:nvSpPr>
          <p:spPr bwMode="auto">
            <a:xfrm>
              <a:off x="2295663" y="2783401"/>
              <a:ext cx="1279415" cy="10828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8"/>
            <p:cNvSpPr>
              <a:spLocks/>
            </p:cNvSpPr>
            <p:nvPr/>
          </p:nvSpPr>
          <p:spPr bwMode="auto">
            <a:xfrm>
              <a:off x="3204577" y="3159409"/>
              <a:ext cx="255443" cy="428857"/>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9"/>
            <p:cNvSpPr>
              <a:spLocks/>
            </p:cNvSpPr>
            <p:nvPr/>
          </p:nvSpPr>
          <p:spPr bwMode="auto">
            <a:xfrm>
              <a:off x="761357" y="2036892"/>
              <a:ext cx="1828839" cy="138621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0"/>
            <p:cNvSpPr>
              <a:spLocks/>
            </p:cNvSpPr>
            <p:nvPr/>
          </p:nvSpPr>
          <p:spPr bwMode="auto">
            <a:xfrm>
              <a:off x="1944981" y="3122523"/>
              <a:ext cx="1139032" cy="819178"/>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1"/>
            <p:cNvSpPr>
              <a:spLocks/>
            </p:cNvSpPr>
            <p:nvPr/>
          </p:nvSpPr>
          <p:spPr bwMode="auto">
            <a:xfrm>
              <a:off x="2601754" y="3695068"/>
              <a:ext cx="984335" cy="867074"/>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52" name="Freeform 12"/>
            <p:cNvSpPr>
              <a:spLocks/>
            </p:cNvSpPr>
            <p:nvPr/>
          </p:nvSpPr>
          <p:spPr bwMode="auto">
            <a:xfrm>
              <a:off x="963399" y="3347138"/>
              <a:ext cx="1764426" cy="107186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13"/>
            <p:cNvSpPr>
              <a:spLocks/>
            </p:cNvSpPr>
            <p:nvPr/>
          </p:nvSpPr>
          <p:spPr bwMode="auto">
            <a:xfrm>
              <a:off x="2570926" y="4236782"/>
              <a:ext cx="796607" cy="832941"/>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14"/>
            <p:cNvSpPr>
              <a:spLocks/>
            </p:cNvSpPr>
            <p:nvPr/>
          </p:nvSpPr>
          <p:spPr bwMode="auto">
            <a:xfrm>
              <a:off x="3140167" y="4225221"/>
              <a:ext cx="538963" cy="465741"/>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15"/>
            <p:cNvSpPr>
              <a:spLocks/>
            </p:cNvSpPr>
            <p:nvPr/>
          </p:nvSpPr>
          <p:spPr bwMode="auto">
            <a:xfrm>
              <a:off x="3229902" y="4511492"/>
              <a:ext cx="701366" cy="53841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16"/>
            <p:cNvSpPr>
              <a:spLocks/>
            </p:cNvSpPr>
            <p:nvPr/>
          </p:nvSpPr>
          <p:spPr bwMode="auto">
            <a:xfrm>
              <a:off x="3328446" y="3922433"/>
              <a:ext cx="395275" cy="404084"/>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17"/>
            <p:cNvSpPr>
              <a:spLocks/>
            </p:cNvSpPr>
            <p:nvPr/>
          </p:nvSpPr>
          <p:spPr bwMode="auto">
            <a:xfrm>
              <a:off x="3328446" y="3136838"/>
              <a:ext cx="451428" cy="810921"/>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8"/>
            <p:cNvSpPr>
              <a:spLocks/>
            </p:cNvSpPr>
            <p:nvPr/>
          </p:nvSpPr>
          <p:spPr bwMode="auto">
            <a:xfrm>
              <a:off x="3720967" y="2988196"/>
              <a:ext cx="302788" cy="66503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19"/>
            <p:cNvSpPr>
              <a:spLocks/>
            </p:cNvSpPr>
            <p:nvPr/>
          </p:nvSpPr>
          <p:spPr bwMode="auto">
            <a:xfrm>
              <a:off x="3642243" y="4118420"/>
              <a:ext cx="485561" cy="564286"/>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20"/>
            <p:cNvSpPr>
              <a:spLocks/>
            </p:cNvSpPr>
            <p:nvPr/>
          </p:nvSpPr>
          <p:spPr bwMode="auto">
            <a:xfrm>
              <a:off x="3586089" y="3799116"/>
              <a:ext cx="684851" cy="426104"/>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21"/>
            <p:cNvSpPr>
              <a:spLocks/>
            </p:cNvSpPr>
            <p:nvPr/>
          </p:nvSpPr>
          <p:spPr bwMode="auto">
            <a:xfrm>
              <a:off x="3738034" y="4584162"/>
              <a:ext cx="709624" cy="56703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2"/>
            <p:cNvSpPr>
              <a:spLocks/>
            </p:cNvSpPr>
            <p:nvPr/>
          </p:nvSpPr>
          <p:spPr bwMode="auto">
            <a:xfrm>
              <a:off x="4071651" y="4099152"/>
              <a:ext cx="429408" cy="580801"/>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23"/>
            <p:cNvSpPr>
              <a:spLocks/>
            </p:cNvSpPr>
            <p:nvPr/>
          </p:nvSpPr>
          <p:spPr bwMode="auto">
            <a:xfrm>
              <a:off x="4296264" y="4250545"/>
              <a:ext cx="392523" cy="485560"/>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4"/>
            <p:cNvSpPr>
              <a:spLocks/>
            </p:cNvSpPr>
            <p:nvPr/>
          </p:nvSpPr>
          <p:spPr bwMode="auto">
            <a:xfrm>
              <a:off x="4470230" y="3945005"/>
              <a:ext cx="341876" cy="39527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25"/>
            <p:cNvSpPr>
              <a:spLocks/>
            </p:cNvSpPr>
            <p:nvPr/>
          </p:nvSpPr>
          <p:spPr bwMode="auto">
            <a:xfrm>
              <a:off x="4141567" y="3608085"/>
              <a:ext cx="429408" cy="524648"/>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6"/>
            <p:cNvSpPr>
              <a:spLocks/>
            </p:cNvSpPr>
            <p:nvPr/>
          </p:nvSpPr>
          <p:spPr bwMode="auto">
            <a:xfrm>
              <a:off x="4223045" y="3001959"/>
              <a:ext cx="112307" cy="162954"/>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7"/>
            <p:cNvSpPr>
              <a:spLocks/>
            </p:cNvSpPr>
            <p:nvPr/>
          </p:nvSpPr>
          <p:spPr bwMode="auto">
            <a:xfrm>
              <a:off x="4110739" y="2926536"/>
              <a:ext cx="151395" cy="162404"/>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8"/>
            <p:cNvSpPr>
              <a:spLocks/>
            </p:cNvSpPr>
            <p:nvPr/>
          </p:nvSpPr>
          <p:spPr bwMode="auto">
            <a:xfrm>
              <a:off x="4363429" y="2609436"/>
              <a:ext cx="527402" cy="50207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9"/>
            <p:cNvSpPr>
              <a:spLocks/>
            </p:cNvSpPr>
            <p:nvPr/>
          </p:nvSpPr>
          <p:spPr bwMode="auto">
            <a:xfrm>
              <a:off x="4483992" y="2309400"/>
              <a:ext cx="752014" cy="51033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30"/>
            <p:cNvSpPr>
              <a:spLocks/>
            </p:cNvSpPr>
            <p:nvPr/>
          </p:nvSpPr>
          <p:spPr bwMode="auto">
            <a:xfrm>
              <a:off x="4324341" y="1582711"/>
              <a:ext cx="1009659" cy="919924"/>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31"/>
            <p:cNvSpPr>
              <a:spLocks/>
            </p:cNvSpPr>
            <p:nvPr/>
          </p:nvSpPr>
          <p:spPr bwMode="auto">
            <a:xfrm>
              <a:off x="4122299" y="3226572"/>
              <a:ext cx="611632" cy="38151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32"/>
            <p:cNvSpPr>
              <a:spLocks/>
            </p:cNvSpPr>
            <p:nvPr/>
          </p:nvSpPr>
          <p:spPr bwMode="auto">
            <a:xfrm>
              <a:off x="4694292" y="3860775"/>
              <a:ext cx="95241" cy="8423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33"/>
            <p:cNvSpPr>
              <a:spLocks/>
            </p:cNvSpPr>
            <p:nvPr/>
          </p:nvSpPr>
          <p:spPr bwMode="auto">
            <a:xfrm>
              <a:off x="4248370" y="3540921"/>
              <a:ext cx="530153" cy="409588"/>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34"/>
            <p:cNvSpPr>
              <a:spLocks/>
            </p:cNvSpPr>
            <p:nvPr/>
          </p:nvSpPr>
          <p:spPr bwMode="auto">
            <a:xfrm>
              <a:off x="3970905" y="2755325"/>
              <a:ext cx="493269" cy="704118"/>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35"/>
            <p:cNvSpPr>
              <a:spLocks/>
            </p:cNvSpPr>
            <p:nvPr/>
          </p:nvSpPr>
          <p:spPr bwMode="auto">
            <a:xfrm>
              <a:off x="3743541" y="3431366"/>
              <a:ext cx="521896" cy="513639"/>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36"/>
            <p:cNvSpPr>
              <a:spLocks/>
            </p:cNvSpPr>
            <p:nvPr/>
          </p:nvSpPr>
          <p:spPr bwMode="auto">
            <a:xfrm>
              <a:off x="4722368" y="4528009"/>
              <a:ext cx="145889" cy="359490"/>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7"/>
            <p:cNvSpPr>
              <a:spLocks/>
            </p:cNvSpPr>
            <p:nvPr/>
          </p:nvSpPr>
          <p:spPr bwMode="auto">
            <a:xfrm>
              <a:off x="3622976" y="5167716"/>
              <a:ext cx="229568" cy="193784"/>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2" name="矩形 81"/>
          <p:cNvSpPr/>
          <p:nvPr/>
        </p:nvSpPr>
        <p:spPr>
          <a:xfrm>
            <a:off x="6913495" y="3217428"/>
            <a:ext cx="4533900" cy="2554545"/>
          </a:xfrm>
          <a:prstGeom prst="rect">
            <a:avLst/>
          </a:prstGeom>
        </p:spPr>
        <p:txBody>
          <a:bodyPr wrap="square">
            <a:spAutoFit/>
          </a:bodyPr>
          <a:lstStyle/>
          <a:p>
            <a:pPr algn="just">
              <a:lnSpc>
                <a:spcPct val="125000"/>
              </a:lnSpc>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1985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月，我国境内发现</a:t>
            </a: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艾滋病病人。</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自此，疫情呈上升趋势，尤其是</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2000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年来，</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HIV</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感染人数以每年</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的速度增长。</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截至</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月，全国累计报告现存活艾滋病感染者</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57.5</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万例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，约占全球的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7003287" y="1312219"/>
            <a:ext cx="4356101" cy="1442772"/>
            <a:chOff x="6996112" y="1497667"/>
            <a:chExt cx="4356101" cy="1442772"/>
          </a:xfrm>
        </p:grpSpPr>
        <p:grpSp>
          <p:nvGrpSpPr>
            <p:cNvPr id="83" name="组合 82"/>
            <p:cNvGrpSpPr/>
            <p:nvPr/>
          </p:nvGrpSpPr>
          <p:grpSpPr>
            <a:xfrm>
              <a:off x="6996112" y="1497667"/>
              <a:ext cx="4356101" cy="1442772"/>
              <a:chOff x="6996112" y="1468639"/>
              <a:chExt cx="4330089" cy="1442772"/>
            </a:xfrm>
          </p:grpSpPr>
          <p:sp>
            <p:nvSpPr>
              <p:cNvPr id="84" name="矩形 83"/>
              <p:cNvSpPr/>
              <p:nvPr/>
            </p:nvSpPr>
            <p:spPr>
              <a:xfrm>
                <a:off x="6996112" y="1468639"/>
                <a:ext cx="1442772" cy="14427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438884" y="1468639"/>
                <a:ext cx="1442772" cy="14427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9883429" y="1468639"/>
                <a:ext cx="1442772" cy="144277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p:cNvSpPr txBox="1"/>
            <p:nvPr/>
          </p:nvSpPr>
          <p:spPr>
            <a:xfrm>
              <a:off x="7149427" y="2340804"/>
              <a:ext cx="1140057" cy="461665"/>
            </a:xfrm>
            <a:prstGeom prst="rect">
              <a:avLst/>
            </a:prstGeom>
            <a:noFill/>
          </p:spPr>
          <p:txBody>
            <a:bodyPr wrap="none" rtlCol="0">
              <a:spAutoFit/>
            </a:bodyPr>
            <a:lstStyle/>
            <a:p>
              <a:pPr algn="ctr"/>
              <a:r>
                <a:rPr lang="en-US" altLang="zh-CN" sz="2400" dirty="0" smtClean="0">
                  <a:solidFill>
                    <a:schemeClr val="bg1"/>
                  </a:solidFill>
                </a:rPr>
                <a:t>1985</a:t>
              </a:r>
              <a:r>
                <a:rPr lang="zh-CN" altLang="en-US" sz="2400" dirty="0" smtClean="0">
                  <a:solidFill>
                    <a:schemeClr val="bg1"/>
                  </a:solidFill>
                </a:rPr>
                <a:t>年</a:t>
              </a:r>
              <a:endParaRPr lang="zh-CN" altLang="en-US" sz="2400" dirty="0">
                <a:solidFill>
                  <a:schemeClr val="bg1"/>
                </a:solidFill>
              </a:endParaRPr>
            </a:p>
          </p:txBody>
        </p:sp>
        <p:sp>
          <p:nvSpPr>
            <p:cNvPr id="88" name="文本框 87"/>
            <p:cNvSpPr txBox="1"/>
            <p:nvPr/>
          </p:nvSpPr>
          <p:spPr>
            <a:xfrm>
              <a:off x="7148584" y="1856209"/>
              <a:ext cx="1146496"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首例病人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8581812" y="2340804"/>
              <a:ext cx="1140056" cy="461665"/>
            </a:xfrm>
            <a:prstGeom prst="rect">
              <a:avLst/>
            </a:prstGeom>
            <a:noFill/>
          </p:spPr>
          <p:txBody>
            <a:bodyPr wrap="none" rtlCol="0">
              <a:spAutoFit/>
            </a:bodyPr>
            <a:lstStyle/>
            <a:p>
              <a:pPr algn="ctr"/>
              <a:r>
                <a:rPr lang="en-US" altLang="zh-CN" sz="2400" dirty="0" smtClean="0">
                  <a:solidFill>
                    <a:schemeClr val="bg1"/>
                  </a:solidFill>
                </a:rPr>
                <a:t>2000</a:t>
              </a:r>
              <a:r>
                <a:rPr lang="zh-CN" altLang="en-US" sz="2400" dirty="0" smtClean="0">
                  <a:solidFill>
                    <a:schemeClr val="bg1"/>
                  </a:solidFill>
                </a:rPr>
                <a:t>年</a:t>
              </a:r>
              <a:endParaRPr lang="zh-CN" altLang="en-US" sz="2400" dirty="0">
                <a:solidFill>
                  <a:schemeClr val="bg1"/>
                </a:solidFill>
              </a:endParaRPr>
            </a:p>
          </p:txBody>
        </p:sp>
        <p:sp>
          <p:nvSpPr>
            <p:cNvPr id="90" name="文本框 89"/>
            <p:cNvSpPr txBox="1"/>
            <p:nvPr/>
          </p:nvSpPr>
          <p:spPr>
            <a:xfrm>
              <a:off x="8835589" y="1871698"/>
              <a:ext cx="691498"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30%</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0038589" y="2340804"/>
              <a:ext cx="1140057" cy="461665"/>
            </a:xfrm>
            <a:prstGeom prst="rect">
              <a:avLst/>
            </a:prstGeom>
            <a:noFill/>
          </p:spPr>
          <p:txBody>
            <a:bodyPr wrap="none" rtlCol="0">
              <a:spAutoFit/>
            </a:bodyPr>
            <a:lstStyle/>
            <a:p>
              <a:pPr algn="ctr"/>
              <a:r>
                <a:rPr lang="en-US" altLang="zh-CN" sz="2400" dirty="0" smtClean="0">
                  <a:solidFill>
                    <a:schemeClr val="bg1"/>
                  </a:solidFill>
                </a:rPr>
                <a:t>2015</a:t>
              </a:r>
              <a:r>
                <a:rPr lang="zh-CN" altLang="en-US" sz="2400" dirty="0" smtClean="0">
                  <a:solidFill>
                    <a:schemeClr val="bg1"/>
                  </a:solidFill>
                </a:rPr>
                <a:t>年</a:t>
              </a:r>
              <a:endParaRPr lang="zh-CN" altLang="en-US" sz="2400" dirty="0">
                <a:solidFill>
                  <a:schemeClr val="bg1"/>
                </a:solidFill>
              </a:endParaRPr>
            </a:p>
          </p:txBody>
        </p:sp>
        <p:sp>
          <p:nvSpPr>
            <p:cNvPr id="92" name="文本框 91"/>
            <p:cNvSpPr txBox="1"/>
            <p:nvPr/>
          </p:nvSpPr>
          <p:spPr>
            <a:xfrm>
              <a:off x="10139136" y="1856209"/>
              <a:ext cx="974713"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57.5</a:t>
              </a:r>
              <a:r>
                <a:rPr lang="zh-CN" altLang="en-US" b="1" dirty="0" smtClean="0">
                  <a:solidFill>
                    <a:schemeClr val="bg1"/>
                  </a:solidFill>
                  <a:latin typeface="微软雅黑" panose="020B0503020204020204" pitchFamily="34" charset="-122"/>
                  <a:ea typeface="微软雅黑" panose="020B0503020204020204" pitchFamily="34" charset="-122"/>
                </a:rPr>
                <a:t>万</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3" name="圆角矩形 9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1-1</a:t>
            </a:r>
            <a:endParaRPr lang="zh-CN" altLang="en-US" sz="2400" b="1" dirty="0"/>
          </a:p>
        </p:txBody>
      </p:sp>
      <p:grpSp>
        <p:nvGrpSpPr>
          <p:cNvPr id="97" name="组合 9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98" name="矩形 9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EE534F"/>
                  </a:solidFill>
                  <a:ea typeface="Microsoft YaHei UI" panose="020B0503020204020204" pitchFamily="34" charset="-122"/>
                </a:rPr>
                <a:t>我国</a:t>
              </a:r>
              <a:r>
                <a:rPr lang="zh-CN" altLang="en-US" sz="2400" dirty="0" smtClean="0">
                  <a:solidFill>
                    <a:srgbClr val="EE534F"/>
                  </a:solidFill>
                  <a:ea typeface="Microsoft YaHei UI" panose="020B0503020204020204" pitchFamily="34" charset="-122"/>
                </a:rPr>
                <a:t>艾滋病</a:t>
              </a:r>
              <a:r>
                <a:rPr lang="zh-CN" altLang="en-US" sz="2400" dirty="0" smtClean="0">
                  <a:solidFill>
                    <a:schemeClr val="tx1">
                      <a:lumMod val="75000"/>
                      <a:lumOff val="25000"/>
                    </a:schemeClr>
                  </a:solidFill>
                  <a:ea typeface="Microsoft YaHei UI" panose="020B0503020204020204" pitchFamily="34" charset="-122"/>
                </a:rPr>
                <a:t>现状</a:t>
              </a:r>
              <a:endParaRPr lang="zh-CN" altLang="en-US" sz="2400" dirty="0">
                <a:solidFill>
                  <a:schemeClr val="tx1">
                    <a:lumMod val="75000"/>
                    <a:lumOff val="25000"/>
                  </a:schemeClr>
                </a:solidFill>
                <a:ea typeface="Microsoft YaHei UI" panose="020B0503020204020204" pitchFamily="34" charset="-122"/>
              </a:endParaRPr>
            </a:p>
          </p:txBody>
        </p:sp>
        <p:sp>
          <p:nvSpPr>
            <p:cNvPr id="99" name="矩形 98"/>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a:t>
              </a:r>
              <a:r>
                <a:rPr lang="en-US" altLang="zh-CN" sz="1200" dirty="0" smtClean="0">
                  <a:solidFill>
                    <a:srgbClr val="262425"/>
                  </a:solidFill>
                  <a:ea typeface="Roboto" panose="02000000000000000000" pitchFamily="2" charset="0"/>
                  <a:cs typeface="Open Sans" panose="020B0606030504020204" pitchFamily="34" charset="0"/>
                </a:rPr>
                <a:t>situation </a:t>
              </a:r>
              <a:r>
                <a:rPr lang="en-US" altLang="zh-CN" sz="1200" dirty="0">
                  <a:solidFill>
                    <a:srgbClr val="262425"/>
                  </a:solidFill>
                  <a:ea typeface="Roboto" panose="02000000000000000000" pitchFamily="2" charset="0"/>
                  <a:cs typeface="Open Sans" panose="020B0606030504020204" pitchFamily="34" charset="0"/>
                </a:rPr>
                <a:t>of HIV </a:t>
              </a:r>
              <a:r>
                <a:rPr lang="en-US" altLang="zh-CN" sz="1200" dirty="0" smtClean="0">
                  <a:solidFill>
                    <a:srgbClr val="262425"/>
                  </a:solidFill>
                  <a:ea typeface="Roboto" panose="02000000000000000000" pitchFamily="2" charset="0"/>
                  <a:cs typeface="Open Sans" panose="020B0606030504020204" pitchFamily="34" charset="0"/>
                </a:rPr>
                <a:t>transmission</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261257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36508" y="2216178"/>
            <a:ext cx="3958344" cy="3247043"/>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在互联网上搜索信息并产生丰富的数据，这些数据被搜索引擎记录</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下来。学者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可以通过对这些数据的探索来发现网民的行为</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特征。</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产生了新的研究方向：利用网络数据对社会各种活动进行预测</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4" name="圆角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1-2</a:t>
            </a:r>
            <a:endParaRPr lang="zh-CN" altLang="en-US" sz="2400" b="1" dirty="0"/>
          </a:p>
        </p:txBody>
      </p:sp>
      <p:grpSp>
        <p:nvGrpSpPr>
          <p:cNvPr id="15" name="组合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6" name="矩形 1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网络数据</a:t>
              </a:r>
              <a:r>
                <a:rPr lang="zh-CN" altLang="en-US" sz="2400" dirty="0" smtClean="0">
                  <a:solidFill>
                    <a:schemeClr val="tx1">
                      <a:lumMod val="75000"/>
                      <a:lumOff val="25000"/>
                    </a:schemeClr>
                  </a:solidFill>
                  <a:ea typeface="Microsoft YaHei UI" panose="020B0503020204020204" pitchFamily="34" charset="-122"/>
                </a:rPr>
                <a:t>使用现状</a:t>
              </a:r>
              <a:endParaRPr lang="zh-CN" altLang="en-US" sz="2400" dirty="0">
                <a:solidFill>
                  <a:schemeClr val="tx1">
                    <a:lumMod val="75000"/>
                    <a:lumOff val="25000"/>
                  </a:schemeClr>
                </a:solidFill>
                <a:ea typeface="Microsoft YaHei UI" panose="020B0503020204020204" pitchFamily="34" charset="-122"/>
              </a:endParaRPr>
            </a:p>
          </p:txBody>
        </p:sp>
        <p:sp>
          <p:nvSpPr>
            <p:cNvPr id="17" name="矩形 1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situation of </a:t>
              </a:r>
              <a:r>
                <a:rPr lang="en-US" altLang="zh-CN" sz="1200" dirty="0" smtClean="0">
                  <a:solidFill>
                    <a:srgbClr val="262425"/>
                  </a:solidFill>
                  <a:ea typeface="Roboto" panose="02000000000000000000" pitchFamily="2" charset="0"/>
                  <a:cs typeface="Open Sans" panose="020B0606030504020204" pitchFamily="34" charset="0"/>
                </a:rPr>
                <a:t>network </a:t>
              </a:r>
              <a:r>
                <a:rPr lang="en-US" altLang="zh-CN" sz="1200" dirty="0">
                  <a:solidFill>
                    <a:srgbClr val="262425"/>
                  </a:solidFill>
                  <a:ea typeface="Roboto" panose="02000000000000000000" pitchFamily="2" charset="0"/>
                  <a:cs typeface="Open Sans" panose="020B0606030504020204" pitchFamily="34" charset="0"/>
                </a:rPr>
                <a:t>data usage</a:t>
              </a:r>
            </a:p>
          </p:txBody>
        </p:sp>
      </p:grpSp>
      <p:graphicFrame>
        <p:nvGraphicFramePr>
          <p:cNvPr id="9" name="图表 8"/>
          <p:cNvGraphicFramePr>
            <a:graphicFrameLocks/>
          </p:cNvGraphicFramePr>
          <p:nvPr>
            <p:extLst/>
          </p:nvPr>
        </p:nvGraphicFramePr>
        <p:xfrm>
          <a:off x="5598694" y="2024267"/>
          <a:ext cx="6051440" cy="36308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706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2" name="组合 4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43" name="矩形 4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44" name="矩形 4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pic>
        <p:nvPicPr>
          <p:cNvPr id="37" name="图片 36"/>
          <p:cNvPicPr/>
          <p:nvPr/>
        </p:nvPicPr>
        <p:blipFill>
          <a:blip r:embed="rId3"/>
          <a:stretch>
            <a:fillRect/>
          </a:stretch>
        </p:blipFill>
        <p:spPr>
          <a:xfrm>
            <a:off x="1784328" y="1483732"/>
            <a:ext cx="8623344" cy="3890536"/>
          </a:xfrm>
          <a:prstGeom prst="rect">
            <a:avLst/>
          </a:prstGeom>
        </p:spPr>
      </p:pic>
      <p:pic>
        <p:nvPicPr>
          <p:cNvPr id="38" name="Picture 2"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1972" y="387450"/>
            <a:ext cx="1732578" cy="565740"/>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4376619" y="5800731"/>
            <a:ext cx="3438762" cy="369332"/>
          </a:xfrm>
          <a:prstGeom prst="rect">
            <a:avLst/>
          </a:prstGeom>
        </p:spPr>
        <p:txBody>
          <a:bodyPr wrap="none">
            <a:spAutoFit/>
          </a:bodyPr>
          <a:lstStyle/>
          <a:p>
            <a:r>
              <a:rPr lang="zh-CN" altLang="en-US" b="1" dirty="0">
                <a:solidFill>
                  <a:schemeClr val="tx1">
                    <a:lumMod val="75000"/>
                    <a:lumOff val="25000"/>
                  </a:schemeClr>
                </a:solidFill>
              </a:rPr>
              <a:t>艾滋病疑似发病者信息获取流程</a:t>
            </a:r>
          </a:p>
        </p:txBody>
      </p:sp>
      <p:sp>
        <p:nvSpPr>
          <p:cNvPr id="13" name="圆角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94201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7" name="矩形 6"/>
          <p:cNvSpPr/>
          <p:nvPr/>
        </p:nvSpPr>
        <p:spPr>
          <a:xfrm>
            <a:off x="1292480" y="5765980"/>
            <a:ext cx="4573688" cy="338554"/>
          </a:xfrm>
          <a:prstGeom prst="rect">
            <a:avLst/>
          </a:prstGeom>
        </p:spPr>
        <p:txBody>
          <a:bodyPr wrap="none">
            <a:spAutoFit/>
          </a:bodyPr>
          <a:lstStyle/>
          <a:p>
            <a:r>
              <a:rPr lang="zh-CN" altLang="en-US" sz="1600" b="1" dirty="0" smtClean="0">
                <a:solidFill>
                  <a:schemeClr val="tx1">
                    <a:lumMod val="75000"/>
                    <a:lumOff val="25000"/>
                  </a:schemeClr>
                </a:solidFill>
              </a:rPr>
              <a:t> “阿昔洛韦”搜索量与艾滋病病发数变化曲线图</a:t>
            </a:r>
            <a:endParaRPr lang="zh-CN" altLang="en-US" sz="1600" b="1" dirty="0">
              <a:solidFill>
                <a:schemeClr val="tx1">
                  <a:lumMod val="75000"/>
                  <a:lumOff val="25000"/>
                </a:schemeClr>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324" y="1676402"/>
            <a:ext cx="3938505" cy="3737213"/>
          </a:xfrm>
          <a:prstGeom prst="rect">
            <a:avLst/>
          </a:prstGeom>
        </p:spPr>
      </p:pic>
      <p:pic>
        <p:nvPicPr>
          <p:cNvPr id="4" name="图片 3"/>
          <p:cNvPicPr>
            <a:picLocks/>
          </p:cNvPicPr>
          <p:nvPr/>
        </p:nvPicPr>
        <p:blipFill>
          <a:blip r:embed="rId4">
            <a:extLst>
              <a:ext uri="{28A0092B-C50C-407E-A947-70E740481C1C}">
                <a14:useLocalDpi xmlns:a14="http://schemas.microsoft.com/office/drawing/2010/main" val="0"/>
              </a:ext>
            </a:extLst>
          </a:blip>
          <a:stretch>
            <a:fillRect/>
          </a:stretch>
        </p:blipFill>
        <p:spPr>
          <a:xfrm>
            <a:off x="6628689" y="1656006"/>
            <a:ext cx="3960000" cy="3758400"/>
          </a:xfrm>
          <a:prstGeom prst="rect">
            <a:avLst/>
          </a:prstGeom>
        </p:spPr>
      </p:pic>
      <p:sp>
        <p:nvSpPr>
          <p:cNvPr id="10" name="矩形 9"/>
          <p:cNvSpPr/>
          <p:nvPr/>
        </p:nvSpPr>
        <p:spPr>
          <a:xfrm>
            <a:off x="6551875" y="5765980"/>
            <a:ext cx="4113627" cy="338554"/>
          </a:xfrm>
          <a:prstGeom prst="rect">
            <a:avLst/>
          </a:prstGeom>
        </p:spPr>
        <p:txBody>
          <a:bodyPr wrap="none">
            <a:spAutoFit/>
          </a:bodyPr>
          <a:lstStyle/>
          <a:p>
            <a:r>
              <a:rPr lang="zh-CN" altLang="en-US" sz="1600" b="1" dirty="0" smtClean="0">
                <a:solidFill>
                  <a:schemeClr val="tx1">
                    <a:lumMod val="75000"/>
                    <a:lumOff val="25000"/>
                  </a:schemeClr>
                </a:solidFill>
              </a:rPr>
              <a:t>“丘疹”搜索量与艾滋病病发数变化曲线图</a:t>
            </a:r>
            <a:endParaRPr lang="zh-CN" altLang="en-US" sz="1600" b="1" dirty="0">
              <a:solidFill>
                <a:schemeClr val="tx1">
                  <a:lumMod val="75000"/>
                  <a:lumOff val="25000"/>
                </a:schemeClr>
              </a:solidFill>
            </a:endParaRPr>
          </a:p>
        </p:txBody>
      </p:sp>
      <p:grpSp>
        <p:nvGrpSpPr>
          <p:cNvPr id="12" name="组合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3" name="矩形 1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14" name="矩形 1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sp>
        <p:nvSpPr>
          <p:cNvPr id="15" name="圆角矩形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019361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02</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smtClean="0">
                <a:solidFill>
                  <a:schemeClr val="bg1"/>
                </a:solidFill>
                <a:ea typeface="Microsoft YaHei UI" panose="020B0503020204020204" pitchFamily="34" charset="-122"/>
              </a:rPr>
              <a:t>数据采集与处理</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61298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18223" y="663359"/>
            <a:ext cx="1794051" cy="1077218"/>
          </a:xfrm>
          <a:prstGeom prst="rect">
            <a:avLst/>
          </a:prstGeom>
        </p:spPr>
        <p:txBody>
          <a:bodyPr wrap="square">
            <a:spAutoFit/>
          </a:bodyPr>
          <a:lstStyle/>
          <a:p>
            <a:pPr algn="ctr">
              <a:lnSpc>
                <a:spcPct val="200000"/>
              </a:lnSpc>
            </a:pPr>
            <a:r>
              <a:rPr lang="en-US" altLang="zh-CN" sz="1200" b="1" dirty="0">
                <a:solidFill>
                  <a:schemeClr val="bg1"/>
                </a:solidFill>
                <a:ea typeface="Open Sans" pitchFamily="34" charset="0"/>
                <a:cs typeface="Open Sans" pitchFamily="34" charset="0"/>
              </a:rPr>
              <a:t>Key Words Here</a:t>
            </a:r>
            <a:endParaRPr lang="en-US" sz="1000" dirty="0">
              <a:solidFill>
                <a:schemeClr val="bg1"/>
              </a:solidFill>
              <a:ea typeface="Open Sans" pitchFamily="34" charset="0"/>
              <a:cs typeface="Open Sans" pitchFamily="34" charset="0"/>
            </a:endParaRPr>
          </a:p>
          <a:p>
            <a:pPr algn="ctr"/>
            <a:r>
              <a:rPr lang="en-US" sz="1000" dirty="0">
                <a:solidFill>
                  <a:schemeClr val="bg1"/>
                </a:solidFill>
                <a:ea typeface="Open Sans" pitchFamily="34" charset="0"/>
                <a:cs typeface="Open Sans" pitchFamily="34" charset="0"/>
              </a:rPr>
              <a:t>Vivamus Quam Dolor, Tempor Ac Gravida Sit Amet, Porta Fermentum Magna. Aliquam Euismod.</a:t>
            </a:r>
          </a:p>
        </p:txBody>
      </p:sp>
      <p:sp>
        <p:nvSpPr>
          <p:cNvPr id="21" name="圆角矩形 2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22" name="组合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3" name="矩形 2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24" name="矩形 2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0" name="矩形 19"/>
          <p:cNvSpPr/>
          <p:nvPr/>
        </p:nvSpPr>
        <p:spPr>
          <a:xfrm>
            <a:off x="1299830" y="1094246"/>
            <a:ext cx="9828833" cy="877163"/>
          </a:xfrm>
          <a:prstGeom prst="rect">
            <a:avLst/>
          </a:prstGeom>
        </p:spPr>
        <p:txBody>
          <a:bodyPr wrap="square">
            <a:spAutoFit/>
          </a:bodyPr>
          <a:lstStyle/>
          <a:p>
            <a:r>
              <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艾滋病病发数数据</a:t>
            </a:r>
            <a:endPar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公共卫生</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科学数据</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中心</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发布</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共</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可获得自</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月至</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月共</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的月度数据</a:t>
            </a:r>
            <a:r>
              <a:rPr lang="zh-CN" altLang="en-US" dirty="0" smtClean="0"/>
              <a:t>。</a:t>
            </a:r>
            <a:endParaRPr lang="zh-CN" altLang="en-US" dirty="0"/>
          </a:p>
        </p:txBody>
      </p:sp>
      <p:pic>
        <p:nvPicPr>
          <p:cNvPr id="2" name="图片 1"/>
          <p:cNvPicPr>
            <a:picLocks noChangeAspect="1"/>
          </p:cNvPicPr>
          <p:nvPr/>
        </p:nvPicPr>
        <p:blipFill>
          <a:blip r:embed="rId3"/>
          <a:stretch>
            <a:fillRect/>
          </a:stretch>
        </p:blipFill>
        <p:spPr>
          <a:xfrm>
            <a:off x="2062087" y="2101881"/>
            <a:ext cx="7189489" cy="434895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100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4097</Words>
  <Application>Microsoft Office PowerPoint</Application>
  <PresentationFormat>宽屏</PresentationFormat>
  <Paragraphs>490</Paragraphs>
  <Slides>37</Slides>
  <Notes>29</Notes>
  <HiddenSlides>0</HiddenSlides>
  <MMClips>2</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6" baseType="lpstr">
      <vt:lpstr>Dotum</vt:lpstr>
      <vt:lpstr>Meiryo UI</vt:lpstr>
      <vt:lpstr>Microsoft JhengHei Light</vt:lpstr>
      <vt:lpstr>Microsoft YaHei UI</vt:lpstr>
      <vt:lpstr>Open Sans</vt:lpstr>
      <vt:lpstr>Open Sans Light</vt:lpstr>
      <vt:lpstr>Roboto</vt:lpstr>
      <vt:lpstr>宋体</vt:lpstr>
      <vt:lpstr>微软雅黑</vt:lpstr>
      <vt:lpstr>Arial</vt:lpstr>
      <vt:lpstr>Calibri</vt:lpstr>
      <vt:lpstr>Calibri Light</vt:lpstr>
      <vt:lpstr>Cambria Math</vt:lpstr>
      <vt:lpstr>Helvetica</vt:lpstr>
      <vt:lpstr>Segoe UI Semilight</vt:lpstr>
      <vt:lpstr>Tahoma</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dc:creator>
  <cp:lastModifiedBy>HOU LAN</cp:lastModifiedBy>
  <cp:revision>120</cp:revision>
  <dcterms:created xsi:type="dcterms:W3CDTF">2017-06-05T16:44:31Z</dcterms:created>
  <dcterms:modified xsi:type="dcterms:W3CDTF">2017-06-12T07:01:22Z</dcterms:modified>
</cp:coreProperties>
</file>